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_rels/notesSlide45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7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_rels/presentation.xml.rels" ContentType="application/vnd.openxmlformats-package.relationships+xml"/>
  <Override PartName="/ppt/media/image107.png" ContentType="image/png"/>
  <Override PartName="/ppt/media/image101.png" ContentType="image/png"/>
  <Override PartName="/ppt/media/image100.png" ContentType="image/png"/>
  <Override PartName="/ppt/media/image92.png" ContentType="image/png"/>
  <Override PartName="/ppt/media/image94.jpeg" ContentType="image/jpeg"/>
  <Override PartName="/ppt/media/image91.png" ContentType="image/png"/>
  <Override PartName="/ppt/media/image90.png" ContentType="image/png"/>
  <Override PartName="/ppt/media/image83.jpeg" ContentType="image/jpeg"/>
  <Override PartName="/ppt/media/image82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106.png" ContentType="image/png"/>
  <Override PartName="/ppt/media/image73.png" ContentType="image/png"/>
  <Override PartName="/ppt/media/image104.png" ContentType="image/png"/>
  <Override PartName="/ppt/media/image41.jpeg" ContentType="image/jpeg"/>
  <Override PartName="/ppt/media/image71.png" ContentType="image/png"/>
  <Override PartName="/ppt/media/image103.png" ContentType="image/png"/>
  <Override PartName="/ppt/media/image70.png" ContentType="image/png"/>
  <Override PartName="/ppt/media/image66.png" ContentType="image/png"/>
  <Override PartName="/ppt/media/image35.jpeg" ContentType="image/jpeg"/>
  <Override PartName="/ppt/media/image62.jpeg" ContentType="image/jpeg"/>
  <Override PartName="/ppt/media/image72.png" ContentType="image/png"/>
  <Override PartName="/ppt/media/image31.png" ContentType="image/png"/>
  <Override PartName="/ppt/media/image61.jpeg" ContentType="image/jpeg"/>
  <Override PartName="/ppt/media/image3.png" ContentType="image/png"/>
  <Override PartName="/ppt/media/image57.png" ContentType="image/png"/>
  <Override PartName="/ppt/media/image54.png" ContentType="image/png"/>
  <Override PartName="/ppt/media/image78.png" ContentType="image/png"/>
  <Override PartName="/ppt/media/image53.png" ContentType="image/png"/>
  <Override PartName="/ppt/media/image21.png" ContentType="image/png"/>
  <Override PartName="/ppt/media/image46.png" ContentType="image/png"/>
  <Override PartName="/ppt/media/image87.png" ContentType="image/png"/>
  <Override PartName="/ppt/media/image14.png" ContentType="image/png"/>
  <Override PartName="/ppt/media/image43.png" ContentType="image/png"/>
  <Override PartName="/ppt/media/image32.emf" ContentType="image/x-emf"/>
  <Override PartName="/ppt/media/image102.jpeg" ContentType="image/jpeg"/>
  <Override PartName="/ppt/media/image86.jpeg" ContentType="image/jpeg"/>
  <Override PartName="/ppt/media/image39.png" ContentType="image/png"/>
  <Override PartName="/ppt/media/image13.png" ContentType="image/png"/>
  <Override PartName="/ppt/media/image38.png" ContentType="image/png"/>
  <Override PartName="/ppt/media/image12.png" ContentType="image/png"/>
  <Override PartName="/ppt/media/image47.jpeg" ContentType="image/jpeg"/>
  <Override PartName="/ppt/media/image37.png" ContentType="image/png"/>
  <Override PartName="/ppt/media/image5.png" ContentType="image/png"/>
  <Override PartName="/ppt/media/image59.png" ContentType="image/png"/>
  <Override PartName="/ppt/media/image34.png" ContentType="image/png"/>
  <Override PartName="/ppt/media/image4.png" ContentType="image/png"/>
  <Override PartName="/ppt/media/image58.png" ContentType="image/png"/>
  <Override PartName="/ppt/media/image33.png" ContentType="image/png"/>
  <Override PartName="/ppt/media/image56.png" ContentType="image/png"/>
  <Override PartName="/ppt/media/image1.png" ContentType="image/png"/>
  <Override PartName="/ppt/media/image55.png" ContentType="image/png"/>
  <Override PartName="/ppt/media/image30.png" ContentType="image/png"/>
  <Override PartName="/ppt/media/image51.png" ContentType="image/png"/>
  <Override PartName="/ppt/media/image36.jpeg" ContentType="image/jpeg"/>
  <Override PartName="/ppt/media/image85.jpeg" ContentType="image/jpeg"/>
  <Override PartName="/ppt/media/image29.png" ContentType="image/png"/>
  <Override PartName="/ppt/media/image108.png" ContentType="image/png"/>
  <Override PartName="/ppt/media/image75.png" ContentType="image/png"/>
  <Override PartName="/ppt/media/image50.png" ContentType="image/png"/>
  <Override PartName="/ppt/media/image98.png" ContentType="image/png"/>
  <Override PartName="/ppt/media/image25.png" ContentType="image/png"/>
  <Override PartName="/ppt/media/image48.png" ContentType="image/png"/>
  <Override PartName="/ppt/media/image96.png" ContentType="image/png"/>
  <Override PartName="/ppt/media/image23.png" ContentType="image/png"/>
  <Override PartName="/ppt/media/image95.png" ContentType="image/png"/>
  <Override PartName="/ppt/media/image22.png" ContentType="image/png"/>
  <Override PartName="/ppt/media/image105.jpeg" ContentType="image/jpeg"/>
  <Override PartName="/ppt/media/image69.png" ContentType="image/png"/>
  <Override PartName="/ppt/media/image44.png" ContentType="image/png"/>
  <Override PartName="/ppt/media/image74.jpeg" ContentType="image/jpeg"/>
  <Override PartName="/ppt/media/image19.png" ContentType="image/png"/>
  <Override PartName="/ppt/media/image45.png" ContentType="image/png"/>
  <Override PartName="/ppt/media/image93.png" ContentType="image/png"/>
  <Override PartName="/ppt/media/image20.png" ContentType="image/png"/>
  <Override PartName="/ppt/media/image68.png" ContentType="image/png"/>
  <Override PartName="/ppt/media/image2.jpeg" ContentType="image/jpeg"/>
  <Override PartName="/ppt/media/image18.png" ContentType="image/png"/>
  <Override PartName="/ppt/media/image67.png" ContentType="image/png"/>
  <Override PartName="/ppt/media/image42.png" ContentType="image/png"/>
  <Override PartName="/ppt/media/image17.png" ContentType="image/png"/>
  <Override PartName="/ppt/media/image89.png" ContentType="image/png"/>
  <Override PartName="/ppt/media/image16.png" ContentType="image/png"/>
  <Override PartName="/ppt/media/image11.png" ContentType="image/png"/>
  <Override PartName="/ppt/media/image64.png" ContentType="image/png"/>
  <Override PartName="/ppt/media/image9.png" ContentType="image/png"/>
  <Override PartName="/ppt/media/image63.png" ContentType="image/png"/>
  <Override PartName="/ppt/media/image8.png" ContentType="image/png"/>
  <Override PartName="/ppt/media/image7.png" ContentType="image/png"/>
  <Override PartName="/ppt/media/image6.png" ContentType="image/png"/>
  <Override PartName="/ppt/media/image10.png" ContentType="image/png"/>
  <Override PartName="/ppt/media/image28.png" ContentType="image/png"/>
  <Override PartName="/ppt/media/image97.png" ContentType="image/png"/>
  <Override PartName="/ppt/media/image24.png" ContentType="image/png"/>
  <Override PartName="/ppt/media/image49.png" ContentType="image/png"/>
  <Override PartName="/ppt/media/image60.png" ContentType="image/png"/>
  <Override PartName="/ppt/media/image77.png" ContentType="image/png"/>
  <Override PartName="/ppt/media/image52.png" ContentType="image/png"/>
  <Override PartName="/ppt/media/image27.png" ContentType="image/png"/>
  <Override PartName="/ppt/media/image76.png" ContentType="image/png"/>
  <Override PartName="/ppt/media/image99.png" ContentType="image/png"/>
  <Override PartName="/ppt/media/image26.png" ContentType="image/png"/>
  <Override PartName="/ppt/media/image65.png" ContentType="image/png"/>
  <Override PartName="/ppt/media/image40.png" ContentType="image/png"/>
  <Override PartName="/ppt/media/image88.png" ContentType="image/png"/>
  <Override PartName="/ppt/media/image15.png" ContentType="image/png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48.xml.rels" ContentType="application/vnd.openxmlformats-package.relationships+xml"/>
  <Override PartName="/ppt/slides/_rels/slide7.xml.rels" ContentType="application/vnd.openxmlformats-package.relationships+xml"/>
  <Override PartName="/ppt/slides/_rels/slide23.xml.rels" ContentType="application/vnd.openxmlformats-package.relationships+xml"/>
  <Override PartName="/ppt/slides/_rels/slide47.xml.rels" ContentType="application/vnd.openxmlformats-package.relationships+xml"/>
  <Override PartName="/ppt/slides/_rels/slide6.xml.rels" ContentType="application/vnd.openxmlformats-package.relationships+xml"/>
  <Override PartName="/ppt/slides/_rels/slide22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7.xml.rels" ContentType="application/vnd.openxmlformats-package.relationships+xml"/>
  <Override PartName="/ppt/slides/_rels/slide46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8" name="Custom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39" name="Custom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0" name="Custom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1" name="Custom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2" name="Custom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3" name="Custom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4" name="CustomShape 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5" name="CustomShape 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6" name="CustomShape 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7" name="CustomShape 1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8" name="CustomShape 1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9" name="CustomShape 1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0" name="CustomShape 1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1" name="CustomShape 1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2" name="CustomShape 1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3" name="CustomShape 1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4" name="CustomShape 1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5" name="CustomShape 1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6" name="CustomShape 2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7" name="CustomShape 2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8" name="CustomShape 2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59" name="CustomShape 2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0" name="CustomShape 2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1" name="CustomShape 2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2" name="CustomShape 2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3" name="CustomShape 2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4" name="CustomShape 2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5" name="CustomShape 2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6" name="CustomShape 3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7" name="CustomShape 3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8" name="CustomShape 3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69" name="CustomShape 3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0" name="CustomShape 3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1" name="CustomShape 3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2" name="CustomShape 3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3" name="CustomShape 3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4" name="CustomShape 3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5" name="CustomShape 3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6" name="CustomShape 4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7" name="CustomShape 4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8" name="CustomShape 4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79" name="CustomShape 4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0" name="CustomShape 4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1" name="CustomShape 4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2" name="CustomShape 4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3" name="CustomShape 4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4" name="CustomShape 4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5" name="CustomShape 4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6" name="CustomShape 5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7" name="CustomShape 5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8" name="CustomShape 5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89" name="CustomShape 5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0" name="CustomShape 5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1" name="CustomShape 5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2" name="CustomShape 5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3" name="CustomShape 5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4" name="CustomShape 5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5" name="CustomShape 5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6" name="CustomShape 6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7" name="CustomShape 6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8" name="CustomShape 6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99" name="CustomShape 63"/>
          <p:cNvSpPr/>
          <p:nvPr/>
        </p:nvSpPr>
        <p:spPr>
          <a:xfrm>
            <a:off x="0" y="0"/>
            <a:ext cx="2909880" cy="395280"/>
          </a:xfrm>
          <a:prstGeom prst="rect">
            <a:avLst/>
          </a:prstGeom>
        </p:spPr>
      </p:sp>
      <p:sp>
        <p:nvSpPr>
          <p:cNvPr id="100" name="CustomShape 64"/>
          <p:cNvSpPr/>
          <p:nvPr/>
        </p:nvSpPr>
        <p:spPr>
          <a:xfrm>
            <a:off x="3886200" y="0"/>
            <a:ext cx="2909880" cy="395280"/>
          </a:xfrm>
          <a:prstGeom prst="rect">
            <a:avLst/>
          </a:prstGeom>
        </p:spPr>
      </p:sp>
      <p:sp>
        <p:nvSpPr>
          <p:cNvPr id="101" name="PlaceHolder 65"/>
          <p:cNvSpPr>
            <a:spLocks noGrp="1"/>
          </p:cNvSpPr>
          <p:nvPr>
            <p:ph type="body"/>
          </p:nvPr>
        </p:nvSpPr>
        <p:spPr>
          <a:xfrm>
            <a:off x="914040" y="4343040"/>
            <a:ext cx="4932360" cy="40183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02" name="CustomShape 66"/>
          <p:cNvSpPr/>
          <p:nvPr/>
        </p:nvSpPr>
        <p:spPr>
          <a:xfrm>
            <a:off x="0" y="8686800"/>
            <a:ext cx="2909880" cy="395280"/>
          </a:xfrm>
          <a:prstGeom prst="rect">
            <a:avLst/>
          </a:prstGeom>
        </p:spPr>
      </p:sp>
      <p:sp>
        <p:nvSpPr>
          <p:cNvPr id="103" name="PlaceHolder 67"/>
          <p:cNvSpPr>
            <a:spLocks noGrp="1"/>
          </p:cNvSpPr>
          <p:nvPr>
            <p:ph type="sldNum"/>
          </p:nvPr>
        </p:nvSpPr>
        <p:spPr>
          <a:xfrm>
            <a:off x="3886200" y="8686080"/>
            <a:ext cx="2874960" cy="36072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B050CAAB-3AF5-4CD1-9BBD-248B66602D05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B04C5F81-D713-42B9-893C-6E79472E6F26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63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F3052ED-C762-4837-94D6-AFBE71000B8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64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65" name="PlaceHolder 4"/>
          <p:cNvSpPr>
            <a:spLocks noGrp="1"/>
          </p:cNvSpPr>
          <p:nvPr>
            <p:ph type="body"/>
          </p:nvPr>
        </p:nvSpPr>
        <p:spPr>
          <a:xfrm>
            <a:off x="914040" y="4343040"/>
            <a:ext cx="5002200" cy="4088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70E2B547-C132-4E0F-A414-7DFC8BD6B38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C91F59E-2B2B-4107-9B4A-8BE0CFAB22F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685800" y="4341600"/>
            <a:ext cx="5486400" cy="4034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758F9CFA-F975-44FA-8FE3-6C6026A68D2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1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A34EC8A2-2779-4B66-9491-B208BA35F294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160"/>
          </a:xfrm>
          <a:prstGeom prst="rect">
            <a:avLst/>
          </a:prstGeom>
        </p:spPr>
        <p:txBody>
          <a:bodyPr anchor="ctr" anchorCtr="1" bIns="0" lIns="0" rIns="0" tIns="0"/>
          <a:p>
            <a:pPr>
              <a:lnSpc>
                <a:spcPct val="108000"/>
              </a:lnSpc>
              <a:buFont typeface="StarSymbol"/>
              <a:buChar char=""/>
            </a:pPr>
            <a:r>
              <a:rPr b="1" lang="en-US" sz="1200">
                <a:solidFill>
                  <a:srgbClr val="ff0000"/>
                </a:solidFill>
                <a:latin typeface="Century Schoolbook L"/>
                <a:ea typeface="DejaVu Sans"/>
              </a:rPr>
              <a:t>“</a:t>
            </a:r>
            <a:r>
              <a:rPr b="1" lang="en-US" sz="1200">
                <a:solidFill>
                  <a:srgbClr val="ff0000"/>
                </a:solidFill>
                <a:latin typeface="Century Schoolbook L"/>
                <a:ea typeface="DejaVu Sans"/>
              </a:rPr>
              <a:t>Classic economic theory,  based as it is on an inadequate theory of human motivation, could be revolutionized by accepting the reality of higher human needs, including the impulse to self-actualization and the love for the highest values.” </a:t>
            </a:r>
            <a:endParaRPr/>
          </a:p>
          <a:p>
            <a:pPr>
              <a:lnSpc>
                <a:spcPct val="93000"/>
              </a:lnSpc>
              <a:buFont typeface="StarSymbol"/>
              <a:buChar char=""/>
            </a:pP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D60B33C-2932-405A-967E-AC95753F14B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4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920F6C97-7D4D-49B6-883A-D031E80AE3F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5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96" name="PlaceHolder 4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34232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C29BAC4-8257-4E4C-AB8D-408714DA93A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8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283AE45-371E-4051-A317-D6DAC51A2EF2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99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5EE3CB3F-2322-4DE2-AD99-96068BF563C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1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F82FAA7-4040-4EAA-B1FA-307F2CEE23C2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685800" y="4341600"/>
            <a:ext cx="5486400" cy="4034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F0716CE-15DD-4A37-BF9E-92DEBC2EEC04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4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003331C-8139-4FC7-99A5-39FB3E0D7899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4903A786-BF70-41EA-B1DC-9C5270E96E95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93130FD1-1E06-4103-BEE2-559FBC540446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B1620125-7E0D-4F8B-90DC-1AC9A3BA4D38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E12D1DEF-0FDA-4F2F-A7AA-E49CD9BF217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1" name="CustomShape 3"/>
          <p:cNvSpPr/>
          <p:nvPr/>
        </p:nvSpPr>
        <p:spPr>
          <a:xfrm>
            <a:off x="1209600" y="693720"/>
            <a:ext cx="4437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6400" cy="403236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86000"/>
              </a:lnSpc>
              <a:buFont typeface="StarSymbol"/>
              <a:buChar char=""/>
            </a:pPr>
            <a:r>
              <a:rPr lang="en-US" sz="1400">
                <a:ea typeface="DejaVu Sans"/>
              </a:rPr>
              <a:t>Note the subtle difference between “demand” (=what people want) and “effective demand” (= what people want and have money to pay for). Of course, when economists talk about supply matching demand, they’re only talking about “effective demand”.</a:t>
            </a:r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3560724B-EE9A-4941-9A19-E484FAF9D900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4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BE0DB5F-258F-4179-A66B-6E3CE56461F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160"/>
          </a:xfrm>
          <a:prstGeom prst="rect">
            <a:avLst/>
          </a:prstGeom>
        </p:spPr>
        <p:txBody>
          <a:bodyPr anchor="ctr" anchorCtr="1" bIns="0" lIns="0" rIns="0" tIns="0"/>
          <a:p>
            <a:pPr>
              <a:lnSpc>
                <a:spcPct val="108000"/>
              </a:lnSpc>
              <a:buFont typeface="StarSymbol"/>
              <a:buChar char=""/>
            </a:pPr>
            <a:r>
              <a:rPr b="1" lang="en-US">
                <a:solidFill>
                  <a:srgbClr val="ff0000"/>
                </a:solidFill>
                <a:latin typeface="Century Schoolbook L"/>
                <a:ea typeface="DejaVu Sans"/>
              </a:rPr>
              <a:t>“</a:t>
            </a:r>
            <a:r>
              <a:rPr b="1" lang="en-US">
                <a:solidFill>
                  <a:srgbClr val="ff0000"/>
                </a:solidFill>
                <a:latin typeface="Century Schoolbook L"/>
                <a:ea typeface="DejaVu Sans"/>
              </a:rPr>
              <a:t>Classic economic theory,  based as it is on an inadequate theory of human motivation, could be revolutionized by accepting the reality of higher human needs, including the impulse to self-actualization and the love for the highest values.” </a:t>
            </a:r>
            <a:endParaRPr/>
          </a:p>
          <a:p>
            <a:pPr>
              <a:lnSpc>
                <a:spcPct val="93000"/>
              </a:lnSpc>
              <a:buFont typeface="StarSymbol"/>
              <a:buChar char=""/>
            </a:pP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BBE63A2-C1F7-4CF0-8E0D-FA9625CBD565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6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0A1D87EA-F6B5-49C3-8407-02F0D8E2EB47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D7A39816-2383-4251-828F-231FE14E7B1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BB218526-E343-480E-A2F1-E3B750ED74B5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7F5FED4-8086-4394-8E13-75924AA9A5A4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20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3A443F9-5F86-41E1-94D6-2C401041310F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160"/>
          </a:xfrm>
          <a:prstGeom prst="rect">
            <a:avLst/>
          </a:prstGeom>
        </p:spPr>
        <p:txBody>
          <a:bodyPr bIns="0" lIns="0" rIns="0" tIns="0"/>
          <a:p>
            <a:pPr>
              <a:buFont typeface="StarSymbol"/>
              <a:buChar char=""/>
            </a:pPr>
            <a:r>
              <a:rPr lang="en-US">
                <a:ea typeface="WenQuanYi Micro Hei"/>
              </a:rPr>
              <a:t> </a:t>
            </a:r>
            <a:r>
              <a:rPr lang="en-US">
                <a:ea typeface="WenQuanYi Micro Hei"/>
              </a:rPr>
              <a:t>The Symbolic Power of Money - Reminders of Money Alter Social Distress and Physical Pain ( Xinyue Zhou, Kathleen Vohs &amp; Roy Baumeister) – 2009 - Psychological Science 20 (Issue 6), pp.700-706</a:t>
            </a:r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body"/>
          </p:nvPr>
        </p:nvSpPr>
        <p:spPr>
          <a:xfrm>
            <a:off x="685440" y="4341960"/>
            <a:ext cx="5481720" cy="4110120"/>
          </a:xfrm>
          <a:prstGeom prst="rect">
            <a:avLst/>
          </a:prstGeom>
        </p:spPr>
        <p:txBody>
          <a:bodyPr bIns="0" lIns="0" rIns="0" tIns="0"/>
          <a:p>
            <a:pPr>
              <a:buFont typeface="StarSymbol"/>
              <a:buChar char=""/>
            </a:pPr>
            <a:r>
              <a:rPr lang="en-US" sz="1200">
                <a:ea typeface="DejaVu Sans"/>
              </a:rPr>
              <a:t>A Fine Is A Price (Uri Gneezy &amp; Aldo Rusticini) – 2000b - Journal of Legal Studies 29, 1–17</a:t>
            </a:r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body"/>
          </p:nvPr>
        </p:nvSpPr>
        <p:spPr>
          <a:xfrm>
            <a:off x="685440" y="4341960"/>
            <a:ext cx="5481720" cy="4110120"/>
          </a:xfrm>
          <a:prstGeom prst="rect">
            <a:avLst/>
          </a:prstGeom>
        </p:spPr>
        <p:txBody>
          <a:bodyPr bIns="0" lIns="0" rIns="0" tIns="0"/>
          <a:p>
            <a:pPr>
              <a:buFont typeface="StarSymbol"/>
              <a:buChar char=""/>
            </a:pPr>
            <a:r>
              <a:rPr lang="en-US" sz="1200">
                <a:ea typeface="DejaVu Sans"/>
              </a:rPr>
              <a:t>A Fine Is A Price (Uri Gneezy &amp; Aldo Rusticini) – 2000b - Journal of Legal Studies 29, 1–17</a:t>
            </a:r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3A3E3389-31C4-4913-ADA4-4D3092F29219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25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8E958B2-74A8-4916-A22F-76D327663C5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26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27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20364C9-61F8-4A99-853E-9110FC5E246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29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DB22BC27-13DE-40EB-B5D9-36824001015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2664493-45F4-46FD-A78C-05C4CAEE7BB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2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2C5AC5C0-BE39-48A5-8ABA-7F344AFF1F2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2B1A6FF2-AA2F-41BB-ACCD-667915C17695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5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A4F2E3CE-8D25-4904-9583-2F3123DB4F2F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685800" y="4341600"/>
            <a:ext cx="5484960" cy="41137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5FC115B4-96C9-4D6F-A3B9-1471F67C6507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0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DE6187F8-2C84-4F36-83D2-78C81F03282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53F9FE94-BF2C-4B16-ACC1-453CB10A7360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8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A4DB9A84-21B9-4070-B2DC-06C744BB0BD2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39" name="CustomShape 3"/>
          <p:cNvSpPr/>
          <p:nvPr/>
        </p:nvSpPr>
        <p:spPr>
          <a:xfrm>
            <a:off x="1209600" y="693720"/>
            <a:ext cx="4437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685440" y="4341960"/>
            <a:ext cx="5481720" cy="4110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EF49A611-A9AF-47A0-B7DC-4A6BF97BE15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42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C96C203-73E6-4E41-A364-B42C77D8B47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926E4223-CC44-419B-9D6A-C92A7402D012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45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25AF63AA-D305-40CC-BB98-925FECA2D549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685800" y="4341600"/>
            <a:ext cx="5484960" cy="41137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914040" y="4343040"/>
            <a:ext cx="5011560" cy="410724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E3DD843-7B46-42D1-B01F-95FCB502CF9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0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AC146CF7-AF0B-4BE7-9302-9E43C8CB69C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01FFD78-2B1A-4D27-93A4-A85A17D502D6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3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EBF83FBB-011E-4EBD-B561-9E3C08C49D76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2B3B0BA3-AAA9-4DA1-98F3-A14EBEE47A4D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3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B63AAD22-2B47-4583-B4B8-BA2FA4FB3CC2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4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55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2BBC27E-2849-4314-B71E-BC20F260D627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4E1160AC-481C-4D18-B9AA-991D6673FD4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58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59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9B35E747-2443-44B8-B250-86B209C234B0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61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980127B1-719F-4B7A-B295-5E8766285CA9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62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63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914040" y="4343040"/>
            <a:ext cx="5024520" cy="428220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03B8BC0-E905-4087-963D-CA52EE74E5C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6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A10FC7F-9C64-4B4C-9DED-B7C7C040DBB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68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914040" y="4343040"/>
            <a:ext cx="5011560" cy="410724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DFBFFE18-2F78-48D3-8798-22226E22396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73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6F6C1260-AC82-4B7D-9334-429B8118C899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74" name="CustomShape 3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914040" y="4343400"/>
            <a:ext cx="5011560" cy="4326480"/>
          </a:xfrm>
          <a:prstGeom prst="rect">
            <a:avLst/>
          </a:prstGeom>
        </p:spPr>
        <p:txBody>
          <a:bodyPr bIns="4680" lIns="4680" rIns="4680" tIns="4680" wrap="none"/>
          <a:p>
            <a:endParaRPr/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7756260F-E8AB-4797-9777-C82CCD9E07B4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77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F6404FFD-1820-44EA-B11F-4BB986F9D90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CE7A1130-0085-4A10-803C-1DF688ABFFDA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6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C8368698-BBF3-4EAE-81E6-6A7D5CB57060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82FFEF81-5B9E-426C-8E3D-0FBE45B7D14E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79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EDC14AF9-E059-431C-AFCF-804C2AECE188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685800" y="4341600"/>
            <a:ext cx="5484960" cy="41137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EAC5AE18-D1E3-4B67-8C3F-5870FD56E69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2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1A39D86D-1FEE-4F4F-90C1-4B53D58494EB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3886200" y="8686800"/>
            <a:ext cx="2908440" cy="3938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7484A75A-8279-45F9-99C7-F9AA2FAFC783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3886200" y="8686800"/>
            <a:ext cx="2909880" cy="39528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74000"/>
              </a:lnSpc>
              <a:buFont typeface="StarSymbol"/>
              <a:buChar char=""/>
            </a:pPr>
            <a:fld id="{4A42BE1C-0DB9-4DCF-A80B-110DBC7DE621}" type="slidenum">
              <a:rPr lang="en-GB" sz="1200">
                <a:solidFill>
                  <a:srgbClr val="000000"/>
                </a:solidFill>
                <a:ea typeface="굴림"/>
              </a:rPr>
              <a:t>&lt;number&gt;</a:t>
            </a:fld>
            <a:endParaRPr/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496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6755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440" y="4058280"/>
            <a:ext cx="76755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18440" y="40582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5440" y="40582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440" y="1981080"/>
            <a:ext cx="7675560" cy="3978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675560" cy="3977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3977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3977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440" y="609480"/>
            <a:ext cx="7675560" cy="5349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5440" y="40582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3977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3977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18440" y="40582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18440" y="1981080"/>
            <a:ext cx="374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440" y="4058280"/>
            <a:ext cx="767520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675560" cy="1046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675560" cy="3977640"/>
          </a:xfrm>
          <a:prstGeom prst="rect">
            <a:avLst/>
          </a:prstGeom>
        </p:spPr>
        <p:txBody>
          <a:bodyPr bIns="0" lIns="0" rIns="0" tIns="0" wrap="none"/>
          <a:p>
            <a:pPr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/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/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/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/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/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CustomShape 3"/>
          <p:cNvSpPr/>
          <p:nvPr/>
        </p:nvSpPr>
        <p:spPr>
          <a:xfrm>
            <a:off x="685800" y="6248520"/>
            <a:ext cx="1843200" cy="466560"/>
          </a:xfrm>
          <a:prstGeom prst="rect">
            <a:avLst/>
          </a:prstGeom>
        </p:spPr>
      </p:sp>
      <p:sp>
        <p:nvSpPr>
          <p:cNvPr id="3" name="CustomShape 4"/>
          <p:cNvSpPr/>
          <p:nvPr/>
        </p:nvSpPr>
        <p:spPr>
          <a:xfrm>
            <a:off x="3124080" y="6248520"/>
            <a:ext cx="2833920" cy="466560"/>
          </a:xfrm>
          <a:prstGeom prst="rect">
            <a:avLst/>
          </a:prstGeom>
        </p:spPr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8520"/>
            <a:ext cx="1808280" cy="46692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fld id="{4A8B94B0-BB2A-4A25-96C6-61D16CC0D2BA}" type="slidenum">
              <a:rPr lang="en-GB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hyperlink" Target="https://en.wikipedia.org/wiki/The_Corporation_(film)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hyperlink" Target="http://en.wikipedia.org/wiki/Indulgence" TargetMode="External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hyperlink" Target="http://www.moneyasdebt.net/" TargetMode="External"/><Relationship Id="rId25" Type="http://schemas.openxmlformats.org/officeDocument/2006/relationships/image" Target="../media/image28.png"/><Relationship Id="rId26" Type="http://schemas.openxmlformats.org/officeDocument/2006/relationships/slideLayout" Target="../slideLayouts/slideLayout1.xml"/><Relationship Id="rId27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371600" y="6199200"/>
            <a:ext cx="6400800" cy="7570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GB" sz="700">
                <a:solidFill>
                  <a:srgbClr val="000000"/>
                </a:solidFill>
                <a:latin typeface="Verdana"/>
                <a:ea typeface="굴림"/>
              </a:rPr>
              <a:t>A presentation by  Robin Upton.    2014-02-02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GB" sz="700">
                <a:solidFill>
                  <a:srgbClr val="000000"/>
                </a:solidFill>
                <a:latin typeface="Verdana"/>
                <a:ea typeface="굴림"/>
              </a:rPr>
              <a:t>Available from </a:t>
            </a:r>
            <a:r>
              <a:rPr b="1" lang="en-GB" sz="800">
                <a:solidFill>
                  <a:srgbClr val="ccccff"/>
                </a:solidFill>
                <a:latin typeface="Courier New"/>
                <a:ea typeface="굴림"/>
              </a:rPr>
              <a:t>http://www.RobinUpton.com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GB" sz="800">
                <a:solidFill>
                  <a:srgbClr val="000000"/>
                </a:solidFill>
                <a:latin typeface="Verdana"/>
                <a:ea typeface="굴림"/>
              </a:rPr>
              <a:t>Attribution – NonCommercial - ShareAlike</a:t>
            </a:r>
            <a:endParaRPr/>
          </a:p>
        </p:txBody>
      </p:sp>
      <p:pic>
        <p:nvPicPr>
          <p:cNvPr descr="" id="10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918040" y="6529320"/>
            <a:ext cx="838440" cy="293760"/>
          </a:xfrm>
          <a:prstGeom prst="rect">
            <a:avLst/>
          </a:prstGeom>
        </p:spPr>
      </p:pic>
      <p:sp>
        <p:nvSpPr>
          <p:cNvPr id="106" name="CustomShape 2"/>
          <p:cNvSpPr/>
          <p:nvPr/>
        </p:nvSpPr>
        <p:spPr>
          <a:xfrm>
            <a:off x="0" y="374760"/>
            <a:ext cx="9144000" cy="143352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i="1" lang="en-GB" sz="8800">
                <a:solidFill>
                  <a:srgbClr val="ff0000"/>
                </a:solidFill>
              </a:rPr>
              <a:t> </a:t>
            </a:r>
            <a:r>
              <a:rPr b="1" i="1" lang="en-US" sz="5400">
                <a:solidFill>
                  <a:srgbClr val="008000"/>
                </a:solidFill>
                <a:latin typeface="Georgia"/>
              </a:rPr>
              <a:t>A</a:t>
            </a:r>
            <a:r>
              <a:rPr b="1" i="1" lang="en-US" sz="5400">
                <a:solidFill>
                  <a:srgbClr val="ff0000"/>
                </a:solidFill>
                <a:latin typeface="Georgia"/>
              </a:rPr>
              <a:t>E</a:t>
            </a:r>
            <a:r>
              <a:rPr b="1" i="1" lang="en-US" sz="5400">
                <a:solidFill>
                  <a:srgbClr val="008000"/>
                </a:solidFill>
                <a:latin typeface="Georgia"/>
              </a:rPr>
              <a:t>704</a:t>
            </a:r>
            <a:r>
              <a:rPr b="1" i="1" lang="en-US" sz="6600">
                <a:solidFill>
                  <a:srgbClr val="008000"/>
                </a:solidFill>
                <a:latin typeface="Georgia"/>
              </a:rPr>
              <a:t>: </a:t>
            </a:r>
            <a:r>
              <a:rPr b="1" i="1" lang="en-GB" sz="4000">
                <a:solidFill>
                  <a:srgbClr val="000000"/>
                </a:solidFill>
                <a:latin typeface="Georgia"/>
              </a:rPr>
              <a:t>Money  </a:t>
            </a:r>
            <a:endParaRPr/>
          </a:p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i="1" lang="en-GB" sz="4000">
                <a:solidFill>
                  <a:srgbClr val="000000"/>
                </a:solidFill>
                <a:latin typeface="Georgia"/>
              </a:rPr>
              <a:t>&amp; Team Dynamics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06880" y="5253120"/>
            <a:ext cx="687240" cy="534960"/>
          </a:xfrm>
          <a:prstGeom prst="rect">
            <a:avLst/>
          </a:prstGeom>
        </p:spPr>
      </p:pic>
      <p:pic>
        <p:nvPicPr>
          <p:cNvPr descr="" id="18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40360" y="4998960"/>
            <a:ext cx="687240" cy="669960"/>
          </a:xfrm>
          <a:prstGeom prst="rect">
            <a:avLst/>
          </a:prstGeom>
        </p:spPr>
      </p:pic>
      <p:pic>
        <p:nvPicPr>
          <p:cNvPr descr="" id="18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343320" y="1589040"/>
            <a:ext cx="1832040" cy="3665520"/>
          </a:xfrm>
          <a:prstGeom prst="rect">
            <a:avLst/>
          </a:prstGeom>
        </p:spPr>
      </p:pic>
      <p:sp>
        <p:nvSpPr>
          <p:cNvPr id="187" name="CustomShape 1"/>
          <p:cNvSpPr/>
          <p:nvPr/>
        </p:nvSpPr>
        <p:spPr>
          <a:xfrm>
            <a:off x="3175920" y="5239440"/>
            <a:ext cx="2216160" cy="279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US">
                <a:solidFill>
                  <a:srgbClr val="000000"/>
                </a:solidFill>
              </a:rPr>
              <a:t>Homo economicus</a:t>
            </a:r>
            <a:endParaRPr/>
          </a:p>
        </p:txBody>
      </p:sp>
      <p:sp>
        <p:nvSpPr>
          <p:cNvPr id="188" name="CustomShape 2"/>
          <p:cNvSpPr/>
          <p:nvPr/>
        </p:nvSpPr>
        <p:spPr>
          <a:xfrm>
            <a:off x="2962080" y="5737320"/>
            <a:ext cx="1530360" cy="279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lang="en-US" sz="2400">
                <a:solidFill>
                  <a:srgbClr val="000000"/>
                </a:solidFill>
                <a:latin typeface="Ubuntu"/>
              </a:rPr>
              <a:t>Money</a:t>
            </a:r>
            <a:endParaRPr/>
          </a:p>
        </p:txBody>
      </p:sp>
      <p:sp>
        <p:nvSpPr>
          <p:cNvPr id="189" name="CustomShape 3"/>
          <p:cNvSpPr/>
          <p:nvPr/>
        </p:nvSpPr>
        <p:spPr>
          <a:xfrm>
            <a:off x="3267000" y="2418840"/>
            <a:ext cx="1608120" cy="479520"/>
          </a:xfrm>
          <a:prstGeom prst="textChevron">
            <a:avLst>
              <a:gd fmla="val 6437" name="adj"/>
            </a:avLst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</p:spPr>
        <p:txBody>
          <a:bodyPr anchor="ctr" anchorCtr="1" bIns="46800" lIns="90000" rIns="90000" tIns="46800" wrap="none"/>
          <a:p>
            <a:pPr>
              <a:buSzPct val="45000"/>
              <a:buFont typeface="StarSymbol"/>
              <a:buChar char=""/>
            </a:pPr>
            <a:r>
              <a:rPr lang="en-US">
                <a:latin typeface="Arial Black"/>
                <a:ea typeface="Arial Black"/>
              </a:rPr>
              <a:t>Discount Rate</a:t>
            </a:r>
            <a:endParaRPr/>
          </a:p>
        </p:txBody>
      </p:sp>
      <p:sp>
        <p:nvSpPr>
          <p:cNvPr id="190" name="CustomShape 4"/>
          <p:cNvSpPr/>
          <p:nvPr/>
        </p:nvSpPr>
        <p:spPr>
          <a:xfrm>
            <a:off x="673200" y="468360"/>
            <a:ext cx="6583320" cy="1324080"/>
          </a:xfrm>
          <a:prstGeom prst="rect">
            <a:avLst/>
          </a:prstGeom>
        </p:spPr>
        <p:txBody>
          <a:bodyPr anchor="ctr" bIns="46800" lIns="90000" rIns="90000" tIns="46800"/>
          <a:p>
            <a:pPr>
              <a:lnSpc>
                <a:spcPct val="93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Complex theory...</a:t>
            </a:r>
            <a:endParaRPr/>
          </a:p>
        </p:txBody>
      </p:sp>
      <p:sp>
        <p:nvSpPr>
          <p:cNvPr id="191" name="CustomShape 5"/>
          <p:cNvSpPr/>
          <p:nvPr/>
        </p:nvSpPr>
        <p:spPr>
          <a:xfrm>
            <a:off x="3404160" y="3531600"/>
            <a:ext cx="1981080" cy="8542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18000"/>
              </a:lnSpc>
              <a:buFont typeface="StarSymbol"/>
              <a:buChar char=""/>
            </a:pPr>
            <a:r>
              <a:rPr lang="en-US" sz="2200">
                <a:solidFill>
                  <a:srgbClr val="ffcc99"/>
                </a:solidFill>
                <a:latin typeface="Arial Black"/>
              </a:rPr>
              <a:t>Inflation</a:t>
            </a:r>
            <a:endParaRPr/>
          </a:p>
        </p:txBody>
      </p:sp>
      <p:sp>
        <p:nvSpPr>
          <p:cNvPr id="192" name="CustomShape 6"/>
          <p:cNvSpPr/>
          <p:nvPr/>
        </p:nvSpPr>
        <p:spPr>
          <a:xfrm>
            <a:off x="3479400" y="3247200"/>
            <a:ext cx="1981440" cy="853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18000"/>
              </a:lnSpc>
              <a:buFont typeface="StarSymbol"/>
              <a:buChar char=""/>
            </a:pPr>
            <a:r>
              <a:rPr lang="en-US" sz="2200">
                <a:solidFill>
                  <a:srgbClr val="ccffff"/>
                </a:solidFill>
                <a:latin typeface="Arial Black"/>
              </a:rPr>
              <a:t>Interest</a:t>
            </a:r>
            <a:endParaRPr/>
          </a:p>
        </p:txBody>
      </p:sp>
      <p:sp>
        <p:nvSpPr>
          <p:cNvPr id="193" name="CustomShape 7"/>
          <p:cNvSpPr/>
          <p:nvPr/>
        </p:nvSpPr>
        <p:spPr>
          <a:xfrm>
            <a:off x="3301560" y="3962880"/>
            <a:ext cx="1895760" cy="10270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18000"/>
              </a:lnSpc>
              <a:buFont typeface="StarSymbol"/>
              <a:buChar char=""/>
            </a:pPr>
            <a:r>
              <a:rPr lang="en-US" sz="2400">
                <a:solidFill>
                  <a:srgbClr val="3deb3d"/>
                </a:solidFill>
                <a:latin typeface="Arial Black"/>
              </a:rPr>
              <a:t>Rational</a:t>
            </a:r>
            <a:endParaRPr/>
          </a:p>
          <a:p>
            <a:pPr algn="ctr">
              <a:lnSpc>
                <a:spcPct val="118000"/>
              </a:lnSpc>
              <a:buFont typeface="StarSymbol"/>
              <a:buChar char=""/>
            </a:pPr>
            <a:r>
              <a:rPr lang="en-US" sz="2400">
                <a:solidFill>
                  <a:srgbClr val="3deb3d"/>
                </a:solidFill>
                <a:latin typeface="Arial Black"/>
              </a:rPr>
              <a:t>Choice theory</a:t>
            </a:r>
            <a:endParaRPr/>
          </a:p>
        </p:txBody>
      </p:sp>
      <p:sp>
        <p:nvSpPr>
          <p:cNvPr id="194" name="CustomShape 8"/>
          <p:cNvSpPr/>
          <p:nvPr/>
        </p:nvSpPr>
        <p:spPr>
          <a:xfrm>
            <a:off x="4636080" y="5265000"/>
            <a:ext cx="992160" cy="279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lang="en-US">
                <a:solidFill>
                  <a:srgbClr val="000000"/>
                </a:solidFill>
              </a:rPr>
              <a:t>Prices</a:t>
            </a:r>
            <a:endParaRPr/>
          </a:p>
        </p:txBody>
      </p:sp>
      <p:sp>
        <p:nvSpPr>
          <p:cNvPr id="195" name="Line 9"/>
          <p:cNvSpPr/>
          <p:nvPr/>
        </p:nvSpPr>
        <p:spPr>
          <a:xfrm>
            <a:off x="369720" y="5168880"/>
            <a:ext cx="8501400" cy="1440"/>
          </a:xfrm>
          <a:prstGeom prst="line">
            <a:avLst/>
          </a:prstGeom>
          <a:ln w="45720">
            <a:solidFill>
              <a:srgbClr val="808080"/>
            </a:solidFill>
            <a:miter/>
          </a:ln>
        </p:spPr>
      </p:sp>
      <p:sp>
        <p:nvSpPr>
          <p:cNvPr id="196" name="CustomShape 10"/>
          <p:cNvSpPr/>
          <p:nvPr/>
        </p:nvSpPr>
        <p:spPr>
          <a:xfrm>
            <a:off x="3094200" y="4527720"/>
            <a:ext cx="668160" cy="55872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</p:sp>
      <p:sp>
        <p:nvSpPr>
          <p:cNvPr id="197" name="CustomShape 11"/>
          <p:cNvSpPr/>
          <p:nvPr/>
        </p:nvSpPr>
        <p:spPr>
          <a:xfrm>
            <a:off x="2201760" y="861840"/>
            <a:ext cx="4276800" cy="344520"/>
          </a:xfrm>
          <a:prstGeom prst="rect">
            <a:avLst/>
          </a:prstGeom>
        </p:spPr>
      </p:sp>
      <p:sp>
        <p:nvSpPr>
          <p:cNvPr id="198" name="CustomShape 12"/>
          <p:cNvSpPr/>
          <p:nvPr/>
        </p:nvSpPr>
        <p:spPr>
          <a:xfrm>
            <a:off x="2549520" y="1911240"/>
            <a:ext cx="2840040" cy="433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18000"/>
              </a:lnSpc>
              <a:buFont typeface="StarSymbol"/>
              <a:buChar char=""/>
            </a:pPr>
            <a:r>
              <a:rPr lang="en-US" sz="2200">
                <a:solidFill>
                  <a:srgbClr val="0099ff"/>
                </a:solidFill>
                <a:latin typeface="Arial Black"/>
              </a:rPr>
              <a:t>Supply &amp; Demand</a:t>
            </a:r>
            <a:endParaRPr/>
          </a:p>
        </p:txBody>
      </p:sp>
      <p:sp>
        <p:nvSpPr>
          <p:cNvPr id="199" name="CustomShape 13"/>
          <p:cNvSpPr/>
          <p:nvPr/>
        </p:nvSpPr>
        <p:spPr>
          <a:xfrm>
            <a:off x="2530080" y="3298320"/>
            <a:ext cx="3149280" cy="4892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Times New Roman"/>
                <a:ea typeface="굴림"/>
              </a:rPr>
              <a:t>“</a:t>
            </a:r>
            <a:r>
              <a:rPr b="1" lang="en-GB" sz="3000">
                <a:solidFill>
                  <a:srgbClr val="ff0000"/>
                </a:solidFill>
                <a:latin typeface="Times New Roman"/>
                <a:ea typeface="굴림"/>
              </a:rPr>
              <a:t>Cost of Living”</a:t>
            </a:r>
            <a:endParaRPr/>
          </a:p>
        </p:txBody>
      </p:sp>
      <p:sp>
        <p:nvSpPr>
          <p:cNvPr id="200" name="CustomShape 14"/>
          <p:cNvSpPr/>
          <p:nvPr/>
        </p:nvSpPr>
        <p:spPr>
          <a:xfrm>
            <a:off x="1749600" y="5996160"/>
            <a:ext cx="7161120" cy="5158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...on simplistic assumptions?   </a:t>
            </a:r>
            <a:endParaRPr/>
          </a:p>
        </p:txBody>
      </p:sp>
    </p:spTree>
  </p:cSld>
  <p:timing>
    <p:tnLst>
      <p:par>
        <p:cTn dur="indefinite" id="74" nodeType="tmRoot" restart="never">
          <p:childTnLst>
            <p:seq>
              <p:cTn dur="indefinite" id="75" nodeType="mainSeq">
                <p:childTnLst>
                  <p:par>
                    <p:cTn dur="indefinite" fill="hold" id="76">
                      <p:stCondLst>
                        <p:cond delay="indefinite"/>
                      </p:stCondLst>
                      <p:childTnLst>
                        <p:par>
                          <p:cTn dur="indefinite" fill="hold" id="7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7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8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8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8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8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8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9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9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9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96">
                      <p:stCondLst>
                        <p:cond delay="indefinite"/>
                      </p:stCondLst>
                      <p:childTnLst>
                        <p:par>
                          <p:cTn dur="indefinite" fill="hold" id="9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9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0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0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0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06">
                      <p:stCondLst>
                        <p:cond delay="indefinite"/>
                      </p:stCondLst>
                      <p:childTnLst>
                        <p:par>
                          <p:cTn dur="indefinite" fill="hold" id="10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0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202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203" name="CustomShape 2"/>
          <p:cNvSpPr/>
          <p:nvPr/>
        </p:nvSpPr>
        <p:spPr>
          <a:xfrm>
            <a:off x="0" y="1663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Unlikely (&amp; Ugly!)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Assumptions of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Economics</a:t>
            </a:r>
            <a:endParaRPr/>
          </a:p>
        </p:txBody>
      </p:sp>
      <p:sp>
        <p:nvSpPr>
          <p:cNvPr id="204" name="CustomShape 3"/>
          <p:cNvSpPr/>
          <p:nvPr/>
        </p:nvSpPr>
        <p:spPr>
          <a:xfrm>
            <a:off x="-93600" y="4697280"/>
            <a:ext cx="9327960" cy="21942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5" name="CustomShape 4"/>
          <p:cNvSpPr/>
          <p:nvPr/>
        </p:nvSpPr>
        <p:spPr>
          <a:xfrm>
            <a:off x="2103480" y="4638600"/>
            <a:ext cx="6807240" cy="3659400"/>
          </a:xfrm>
          <a:prstGeom prst="rect">
            <a:avLst/>
          </a:prstGeom>
        </p:spPr>
        <p:txBody>
          <a:bodyPr bIns="45000" lIns="90000" rIns="90000" tIns="7308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lang="en-US" sz="3200">
                <a:solidFill>
                  <a:srgbClr val="ff0000"/>
                </a:solidFill>
                <a:latin typeface="Times New Roman"/>
              </a:rPr>
              <a:t>           “</a:t>
            </a:r>
            <a:r>
              <a:rPr b="1" lang="en-US" sz="3200">
                <a:solidFill>
                  <a:srgbClr val="ff0000"/>
                </a:solidFill>
                <a:latin typeface="Times New Roman"/>
              </a:rPr>
              <a:t>Classic economic theory             [is based] on an inadequate theory of  human motivation.”  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endParaRPr/>
          </a:p>
        </p:txBody>
      </p:sp>
      <p:pic>
        <p:nvPicPr>
          <p:cNvPr descr="" id="20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-15840" y="4714920"/>
            <a:ext cx="1752480" cy="2270160"/>
          </a:xfrm>
          <a:prstGeom prst="rect">
            <a:avLst/>
          </a:prstGeom>
        </p:spPr>
      </p:pic>
      <p:sp>
        <p:nvSpPr>
          <p:cNvPr id="207" name="CustomShape 5"/>
          <p:cNvSpPr/>
          <p:nvPr/>
        </p:nvSpPr>
        <p:spPr>
          <a:xfrm>
            <a:off x="2011320" y="6343560"/>
            <a:ext cx="6751800" cy="549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i="1" lang="en-US" sz="2800">
                <a:solidFill>
                  <a:srgbClr val="000000"/>
                </a:solidFill>
                <a:latin typeface="Times New Roman"/>
              </a:rPr>
              <a:t>Abraham Maslow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, 20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th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 Century Psychologist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977760" y="2089080"/>
            <a:ext cx="7209000" cy="587520"/>
          </a:xfrm>
          <a:prstGeom prst="rect">
            <a:avLst/>
          </a:prstGeom>
          <a:solidFill>
            <a:srgbClr val="ffffff"/>
          </a:solidFill>
        </p:spPr>
        <p:txBody>
          <a:bodyPr anchor="ctr" bIns="0" lIns="0" rIns="0" tIns="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  <a:latin typeface="Times New Roman"/>
              </a:rPr>
              <a:t>An unlikely model of us humans:-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4319640" y="120600"/>
            <a:ext cx="4734000" cy="3142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>
                <a:solidFill>
                  <a:srgbClr val="ccccff"/>
                </a:solidFill>
              </a:rPr>
              <a:t>http://en.wikipedia.org/wiki/Homo_economicus</a:t>
            </a:r>
            <a:endParaRPr/>
          </a:p>
        </p:txBody>
      </p:sp>
      <p:sp>
        <p:nvSpPr>
          <p:cNvPr id="210" name="CustomShape 3"/>
          <p:cNvSpPr/>
          <p:nvPr/>
        </p:nvSpPr>
        <p:spPr>
          <a:xfrm>
            <a:off x="906480" y="1055520"/>
            <a:ext cx="7256520" cy="45720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Homo economicus</a:t>
            </a:r>
            <a:endParaRPr/>
          </a:p>
        </p:txBody>
      </p:sp>
      <p:sp>
        <p:nvSpPr>
          <p:cNvPr id="211" name="CustomShape 4"/>
          <p:cNvSpPr/>
          <p:nvPr/>
        </p:nvSpPr>
        <p:spPr>
          <a:xfrm>
            <a:off x="2941560" y="2925720"/>
            <a:ext cx="3527640" cy="7095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Informed</a:t>
            </a:r>
            <a:endParaRPr/>
          </a:p>
        </p:txBody>
      </p:sp>
      <p:sp>
        <p:nvSpPr>
          <p:cNvPr id="212" name="CustomShape 5"/>
          <p:cNvSpPr/>
          <p:nvPr/>
        </p:nvSpPr>
        <p:spPr>
          <a:xfrm>
            <a:off x="2941560" y="3473280"/>
            <a:ext cx="3294000" cy="709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Rational</a:t>
            </a:r>
            <a:endParaRPr/>
          </a:p>
        </p:txBody>
      </p:sp>
      <p:sp>
        <p:nvSpPr>
          <p:cNvPr id="213" name="CustomShape 6"/>
          <p:cNvSpPr/>
          <p:nvPr/>
        </p:nvSpPr>
        <p:spPr>
          <a:xfrm>
            <a:off x="2941560" y="3983040"/>
            <a:ext cx="5238720" cy="7095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Money-motivated</a:t>
            </a:r>
            <a:endParaRPr/>
          </a:p>
        </p:txBody>
      </p:sp>
      <p:sp>
        <p:nvSpPr>
          <p:cNvPr id="214" name="CustomShape 7"/>
          <p:cNvSpPr/>
          <p:nvPr/>
        </p:nvSpPr>
        <p:spPr>
          <a:xfrm>
            <a:off x="2941560" y="4491000"/>
            <a:ext cx="3274920" cy="7095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Selfish</a:t>
            </a:r>
            <a:endParaRPr/>
          </a:p>
        </p:txBody>
      </p:sp>
      <p:sp>
        <p:nvSpPr>
          <p:cNvPr id="215" name="CustomShape 8"/>
          <p:cNvSpPr/>
          <p:nvPr/>
        </p:nvSpPr>
        <p:spPr>
          <a:xfrm>
            <a:off x="2941560" y="5000760"/>
            <a:ext cx="2654280" cy="1150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Greedy</a:t>
            </a:r>
            <a:endParaRPr/>
          </a:p>
        </p:txBody>
      </p:sp>
      <p:sp>
        <p:nvSpPr>
          <p:cNvPr id="216" name="CustomShape 9"/>
          <p:cNvSpPr/>
          <p:nvPr/>
        </p:nvSpPr>
        <p:spPr>
          <a:xfrm>
            <a:off x="2941560" y="5510160"/>
            <a:ext cx="2654280" cy="1150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• </a:t>
            </a:r>
            <a:r>
              <a:rPr i="1" lang="en-US" sz="3600">
                <a:solidFill>
                  <a:srgbClr val="000000"/>
                </a:solidFill>
                <a:latin typeface="Times New Roman"/>
              </a:rPr>
              <a:t>Amoral</a:t>
            </a:r>
            <a:endParaRPr/>
          </a:p>
        </p:txBody>
      </p:sp>
    </p:spTree>
  </p:cSld>
  <p:timing>
    <p:tnLst>
      <p:par>
        <p:cTn dur="indefinite" id="110" nodeType="tmRoot" restart="never">
          <p:childTnLst>
            <p:seq>
              <p:cTn dur="indefinite" id="111" nodeType="mainSeq">
                <p:childTnLst>
                  <p:par>
                    <p:cTn dur="indefinite" fill="hold" id="112">
                      <p:stCondLst>
                        <p:cond delay="indefinite"/>
                      </p:stCondLst>
                      <p:childTnLst>
                        <p:par>
                          <p:cTn dur="indefinite" fill="hold" id="11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14" nodeType="clickEffect" presetClass="entr" presetID="1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Top)" transition="in">
                                      <p:cBhvr additive="repl">
                                        <p:cTn dur="750" fill="hold" id="116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17">
                      <p:stCondLst>
                        <p:cond delay="indefinite"/>
                      </p:stCondLst>
                      <p:childTnLst>
                        <p:par>
                          <p:cTn dur="indefinite" fill="hold" id="11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21">
                      <p:stCondLst>
                        <p:cond delay="indefinite"/>
                      </p:stCondLst>
                      <p:childTnLst>
                        <p:par>
                          <p:cTn dur="indefinite" fill="hold" id="12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25">
                      <p:stCondLst>
                        <p:cond delay="indefinite"/>
                      </p:stCondLst>
                      <p:childTnLst>
                        <p:par>
                          <p:cTn dur="indefinite" fill="hold" id="12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2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29">
                      <p:stCondLst>
                        <p:cond delay="indefinite"/>
                      </p:stCondLst>
                      <p:childTnLst>
                        <p:par>
                          <p:cTn dur="indefinite" fill="hold" id="13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33">
                      <p:stCondLst>
                        <p:cond delay="indefinite"/>
                      </p:stCondLst>
                      <p:childTnLst>
                        <p:par>
                          <p:cTn dur="indefinite" fill="hold" id="13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37">
                      <p:stCondLst>
                        <p:cond delay="indefinite"/>
                      </p:stCondLst>
                      <p:childTnLst>
                        <p:par>
                          <p:cTn dur="indefinite" fill="hold" id="13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189000" y="774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  <a:ea typeface="굴림"/>
              </a:rPr>
              <a:t>Cost benefit analysis</a:t>
            </a:r>
            <a:endParaRPr/>
          </a:p>
        </p:txBody>
      </p:sp>
      <p:pic>
        <p:nvPicPr>
          <p:cNvPr descr="" id="21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51000" y="1792440"/>
            <a:ext cx="5943600" cy="3904920"/>
          </a:xfrm>
          <a:prstGeom prst="rect">
            <a:avLst/>
          </a:prstGeom>
        </p:spPr>
      </p:pic>
      <p:pic>
        <p:nvPicPr>
          <p:cNvPr descr="" id="21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70120" y="2906640"/>
            <a:ext cx="1643040" cy="2382840"/>
          </a:xfrm>
          <a:prstGeom prst="rect">
            <a:avLst/>
          </a:prstGeom>
        </p:spPr>
      </p:pic>
      <p:sp>
        <p:nvSpPr>
          <p:cNvPr id="220" name="CustomShape 2"/>
          <p:cNvSpPr/>
          <p:nvPr/>
        </p:nvSpPr>
        <p:spPr>
          <a:xfrm>
            <a:off x="1481040" y="3884760"/>
            <a:ext cx="2167200" cy="86328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b="1" lang="en-US" sz="4800">
                <a:solidFill>
                  <a:srgbClr val="008000"/>
                </a:solidFill>
              </a:rPr>
              <a:t>Profit</a:t>
            </a:r>
            <a:endParaRPr/>
          </a:p>
        </p:txBody>
      </p:sp>
      <p:pic>
        <p:nvPicPr>
          <p:cNvPr descr="" id="22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319720" y="3200400"/>
            <a:ext cx="1219320" cy="1827360"/>
          </a:xfrm>
          <a:prstGeom prst="rect">
            <a:avLst/>
          </a:prstGeom>
        </p:spPr>
      </p:pic>
      <p:sp>
        <p:nvSpPr>
          <p:cNvPr id="222" name="CustomShape 3"/>
          <p:cNvSpPr/>
          <p:nvPr/>
        </p:nvSpPr>
        <p:spPr>
          <a:xfrm>
            <a:off x="4767120" y="3819600"/>
            <a:ext cx="2208240" cy="8636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b="1" lang="en-US" sz="4800">
                <a:solidFill>
                  <a:srgbClr val="ff0000"/>
                </a:solidFill>
              </a:rPr>
              <a:t>Loss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182520" y="5857920"/>
            <a:ext cx="8778960" cy="6397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Anything is </a:t>
            </a:r>
            <a:r>
              <a:rPr lang="en-US" sz="3600">
                <a:solidFill>
                  <a:srgbClr val="000080"/>
                </a:solidFill>
              </a:rPr>
              <a:t>'rational'</a:t>
            </a:r>
            <a:r>
              <a:rPr i="1" lang="en-US" sz="3600">
                <a:solidFill>
                  <a:srgbClr val="000080"/>
                </a:solidFill>
              </a:rPr>
              <a:t>, if paid enough...</a:t>
            </a:r>
            <a:endParaRPr/>
          </a:p>
        </p:txBody>
      </p:sp>
      <p:sp>
        <p:nvSpPr>
          <p:cNvPr id="224" name="CustomShape 5"/>
          <p:cNvSpPr/>
          <p:nvPr/>
        </p:nvSpPr>
        <p:spPr>
          <a:xfrm>
            <a:off x="6219720" y="1473120"/>
            <a:ext cx="2835360" cy="1424160"/>
          </a:xfrm>
          <a:prstGeom prst="wedgeRoundRectCallout">
            <a:avLst>
              <a:gd fmla="val 25686" name="adj1"/>
              <a:gd fmla="val 30877" name="adj2"/>
            </a:avLst>
          </a:prstGeom>
          <a:solidFill>
            <a:srgbClr val="e6e64c"/>
          </a:solidFill>
          <a:ln w="9360">
            <a:solidFill>
              <a:srgbClr val="000000"/>
            </a:solidFill>
            <a:round/>
          </a:ln>
        </p:spPr>
        <p:txBody>
          <a:bodyPr anchor="ctr" bIns="45000" lIns="90000" rIns="90000" tIns="104040" wrap="none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Every man </a:t>
            </a:r>
            <a:endParaRPr/>
          </a:p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has his price”</a:t>
            </a:r>
            <a:endParaRPr/>
          </a:p>
        </p:txBody>
      </p:sp>
      <p:sp>
        <p:nvSpPr>
          <p:cNvPr id="225" name="CustomShape 6"/>
          <p:cNvSpPr/>
          <p:nvPr/>
        </p:nvSpPr>
        <p:spPr>
          <a:xfrm>
            <a:off x="4594320" y="162000"/>
            <a:ext cx="4371840" cy="314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</a:rPr>
              <a:t>http://en.wikipedia.org/wiki/Cost-benefit_analysis</a:t>
            </a:r>
            <a:endParaRPr/>
          </a:p>
        </p:txBody>
      </p:sp>
    </p:spTree>
  </p:cSld>
  <p:timing>
    <p:tnLst>
      <p:par>
        <p:cTn dur="indefinite" id="141" nodeType="tmRoot" restart="never">
          <p:childTnLst>
            <p:seq>
              <p:cTn dur="indefinite" id="142" nodeType="mainSeq">
                <p:childTnLst>
                  <p:par>
                    <p:cTn dur="indefinite" fill="hold" id="143">
                      <p:stCondLst>
                        <p:cond delay="indefinite"/>
                      </p:stCondLst>
                      <p:childTnLst>
                        <p:par>
                          <p:cTn dur="indefinite" fill="hold" id="14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4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47">
                      <p:stCondLst>
                        <p:cond delay="indefinite"/>
                      </p:stCondLst>
                      <p:childTnLst>
                        <p:par>
                          <p:cTn dur="indefinite" fill="hold" id="14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49" nodeType="clickEffect" presetClass="entr" presetID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5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53">
                      <p:stCondLst>
                        <p:cond delay="indefinite"/>
                      </p:stCondLst>
                      <p:childTnLst>
                        <p:par>
                          <p:cTn dur="indefinite" fill="hold" id="15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55" nodeType="clickEffect" presetClass="entr" presetID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5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59">
                      <p:stCondLst>
                        <p:cond delay="indefinite"/>
                      </p:stCondLst>
                      <p:childTnLst>
                        <p:par>
                          <p:cTn dur="indefinite" fill="hold" id="16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6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63">
                      <p:stCondLst>
                        <p:cond delay="indefinite"/>
                      </p:stCondLst>
                      <p:childTnLst>
                        <p:par>
                          <p:cTn dur="indefinite" fill="hold" id="16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-447840" y="0"/>
            <a:ext cx="9934920" cy="132408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“</a:t>
            </a:r>
            <a:r>
              <a:rPr b="1" lang="en-US" sz="3000">
                <a:solidFill>
                  <a:srgbClr val="ff3300"/>
                </a:solidFill>
                <a:latin typeface="Verdana"/>
              </a:rPr>
              <a:t>Experimental economics”</a:t>
            </a:r>
            <a:endParaRPr/>
          </a:p>
        </p:txBody>
      </p:sp>
      <p:sp>
        <p:nvSpPr>
          <p:cNvPr id="227" name="CustomShape 2"/>
          <p:cNvSpPr/>
          <p:nvPr/>
        </p:nvSpPr>
        <p:spPr>
          <a:xfrm>
            <a:off x="2057400" y="396720"/>
            <a:ext cx="4800600" cy="387360"/>
          </a:xfrm>
          <a:prstGeom prst="rect">
            <a:avLst/>
          </a:prstGeom>
        </p:spPr>
      </p:sp>
      <p:pic>
        <p:nvPicPr>
          <p:cNvPr descr="" id="22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24120" y="2705040"/>
            <a:ext cx="4846680" cy="3200400"/>
          </a:xfrm>
          <a:prstGeom prst="rect">
            <a:avLst/>
          </a:prstGeom>
        </p:spPr>
      </p:pic>
      <p:sp>
        <p:nvSpPr>
          <p:cNvPr id="229" name="CustomShape 3"/>
          <p:cNvSpPr/>
          <p:nvPr/>
        </p:nvSpPr>
        <p:spPr>
          <a:xfrm>
            <a:off x="2895480" y="2171880"/>
            <a:ext cx="5712120" cy="6825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  <a:latin typeface="Times New Roman"/>
              </a:rPr>
              <a:t>Player 1 gets money...</a:t>
            </a:r>
            <a:endParaRPr/>
          </a:p>
        </p:txBody>
      </p:sp>
      <p:sp>
        <p:nvSpPr>
          <p:cNvPr id="230" name="CustomShape 4"/>
          <p:cNvSpPr/>
          <p:nvPr/>
        </p:nvSpPr>
        <p:spPr>
          <a:xfrm>
            <a:off x="1754280" y="5721480"/>
            <a:ext cx="6858000" cy="6825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  <a:latin typeface="Times New Roman"/>
              </a:rPr>
              <a:t>...and may give some to player 2.</a:t>
            </a:r>
            <a:endParaRPr/>
          </a:p>
        </p:txBody>
      </p:sp>
      <p:sp>
        <p:nvSpPr>
          <p:cNvPr id="231" name="CustomShape 5"/>
          <p:cNvSpPr/>
          <p:nvPr/>
        </p:nvSpPr>
        <p:spPr>
          <a:xfrm>
            <a:off x="604800" y="1332000"/>
            <a:ext cx="6873840" cy="6825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  <a:latin typeface="Times New Roman"/>
              </a:rPr>
              <a:t>The Dictator game (1980/90s):</a:t>
            </a:r>
            <a:endParaRPr/>
          </a:p>
        </p:txBody>
      </p:sp>
    </p:spTree>
  </p:cSld>
  <p:timing>
    <p:tnLst>
      <p:par>
        <p:cTn dur="indefinite" id="167" nodeType="tmRoot" restart="never">
          <p:childTnLst>
            <p:seq>
              <p:cTn dur="indefinite" id="168" nodeType="mainSeq">
                <p:childTnLst>
                  <p:par>
                    <p:cTn dur="indefinite" fill="hold" id="169">
                      <p:stCondLst>
                        <p:cond delay="indefinite"/>
                      </p:stCondLst>
                      <p:childTnLst>
                        <p:par>
                          <p:cTn dur="indefinite" fill="hold" id="17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7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73">
                      <p:stCondLst>
                        <p:cond delay="indefinite"/>
                      </p:stCondLst>
                      <p:childTnLst>
                        <p:par>
                          <p:cTn dur="indefinite" fill="hold" id="17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7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6" fill="hold" id="1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23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3000" fill="hold" id="177"/>
                                        <p:tgtEl>
                                          <p:spTgt spid="229">
                                            <p:txEl>
                                              <p:pRg end="23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3000" fill="hold" id="178"/>
                                        <p:tgtEl>
                                          <p:spTgt spid="229">
                                            <p:txEl>
                                              <p:pRg end="23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79">
                      <p:stCondLst>
                        <p:cond delay="indefinite"/>
                      </p:stCondLst>
                      <p:childTnLst>
                        <p:par>
                          <p:cTn dur="indefinite" fill="hold" id="18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8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83">
                      <p:stCondLst>
                        <p:cond delay="indefinite"/>
                      </p:stCondLst>
                      <p:childTnLst>
                        <p:par>
                          <p:cTn dur="indefinite" fill="hold" id="18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8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34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187"/>
                                        <p:tgtEl>
                                          <p:spTgt spid="230">
                                            <p:txEl>
                                              <p:pRg end="34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188"/>
                                        <p:tgtEl>
                                          <p:spTgt spid="230">
                                            <p:txEl>
                                              <p:pRg end="34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233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234" name="CustomShape 2"/>
          <p:cNvSpPr/>
          <p:nvPr/>
        </p:nvSpPr>
        <p:spPr>
          <a:xfrm>
            <a:off x="0" y="51120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Moral Abridgement</a:t>
            </a:r>
            <a:endParaRPr/>
          </a:p>
        </p:txBody>
      </p:sp>
      <p:sp>
        <p:nvSpPr>
          <p:cNvPr id="235" name="CustomShape 3"/>
          <p:cNvSpPr/>
          <p:nvPr/>
        </p:nvSpPr>
        <p:spPr>
          <a:xfrm>
            <a:off x="1800360" y="2428920"/>
            <a:ext cx="5478480" cy="402588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236" name="CustomShape 4"/>
          <p:cNvSpPr/>
          <p:nvPr/>
        </p:nvSpPr>
        <p:spPr>
          <a:xfrm>
            <a:off x="2781360" y="4168800"/>
            <a:ext cx="1393920" cy="3938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b="1" lang="en-US">
                <a:solidFill>
                  <a:srgbClr val="008000"/>
                </a:solidFill>
              </a:rPr>
              <a:t>Profit</a:t>
            </a:r>
            <a:endParaRPr/>
          </a:p>
        </p:txBody>
      </p:sp>
      <p:sp>
        <p:nvSpPr>
          <p:cNvPr id="237" name="CustomShape 5"/>
          <p:cNvSpPr/>
          <p:nvPr/>
        </p:nvSpPr>
        <p:spPr>
          <a:xfrm>
            <a:off x="3751200" y="4173480"/>
            <a:ext cx="2057400" cy="38412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b="1" lang="en-US">
                <a:solidFill>
                  <a:srgbClr val="ff0000"/>
                </a:solidFill>
              </a:rPr>
              <a:t>Loss</a:t>
            </a:r>
            <a:endParaRPr/>
          </a:p>
        </p:txBody>
      </p:sp>
      <p:sp>
        <p:nvSpPr>
          <p:cNvPr id="238" name="CustomShape 6"/>
          <p:cNvSpPr/>
          <p:nvPr/>
        </p:nvSpPr>
        <p:spPr>
          <a:xfrm>
            <a:off x="4908600" y="3154320"/>
            <a:ext cx="1981080" cy="463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17000"/>
              </a:lnSpc>
              <a:buFont typeface="StarSymbol"/>
              <a:buChar char=""/>
            </a:pPr>
            <a:r>
              <a:rPr b="1" i="1" lang="en-US" sz="3000">
                <a:solidFill>
                  <a:srgbClr val="000000"/>
                </a:solidFill>
              </a:rPr>
              <a:t>= Good?</a:t>
            </a:r>
            <a:endParaRPr/>
          </a:p>
        </p:txBody>
      </p:sp>
      <p:sp>
        <p:nvSpPr>
          <p:cNvPr id="239" name="CustomShape 7"/>
          <p:cNvSpPr/>
          <p:nvPr/>
        </p:nvSpPr>
        <p:spPr>
          <a:xfrm>
            <a:off x="4932360" y="4986360"/>
            <a:ext cx="1981080" cy="4618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17000"/>
              </a:lnSpc>
              <a:buFont typeface="StarSymbol"/>
              <a:buChar char=""/>
            </a:pPr>
            <a:r>
              <a:rPr b="1" i="1" lang="en-US" sz="3000">
                <a:solidFill>
                  <a:srgbClr val="000000"/>
                </a:solidFill>
              </a:rPr>
              <a:t>= Bad?</a:t>
            </a:r>
            <a:endParaRPr/>
          </a:p>
        </p:txBody>
      </p:sp>
      <p:pic>
        <p:nvPicPr>
          <p:cNvPr descr="" id="24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806560" y="2801880"/>
            <a:ext cx="2438640" cy="1443240"/>
          </a:xfrm>
          <a:prstGeom prst="rect">
            <a:avLst/>
          </a:prstGeom>
        </p:spPr>
      </p:pic>
      <p:pic>
        <p:nvPicPr>
          <p:cNvPr descr="" id="24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886120" y="2876400"/>
            <a:ext cx="1111320" cy="1336680"/>
          </a:xfrm>
          <a:prstGeom prst="rect">
            <a:avLst/>
          </a:prstGeom>
        </p:spPr>
      </p:pic>
      <p:pic>
        <p:nvPicPr>
          <p:cNvPr descr="" id="24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886120" y="2876400"/>
            <a:ext cx="1111320" cy="1336680"/>
          </a:xfrm>
          <a:prstGeom prst="rect">
            <a:avLst/>
          </a:prstGeom>
        </p:spPr>
      </p:pic>
      <p:pic>
        <p:nvPicPr>
          <p:cNvPr descr="" id="243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4406760" y="3357720"/>
            <a:ext cx="482760" cy="572760"/>
          </a:xfrm>
          <a:prstGeom prst="rect">
            <a:avLst/>
          </a:prstGeom>
        </p:spPr>
      </p:pic>
      <p:pic>
        <p:nvPicPr>
          <p:cNvPr descr="" id="244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4406760" y="3357720"/>
            <a:ext cx="482760" cy="572760"/>
          </a:xfrm>
          <a:prstGeom prst="rect">
            <a:avLst/>
          </a:prstGeom>
        </p:spPr>
      </p:pic>
      <p:pic>
        <p:nvPicPr>
          <p:cNvPr descr="" id="245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2806560" y="4570560"/>
            <a:ext cx="2457720" cy="1439640"/>
          </a:xfrm>
          <a:prstGeom prst="rect">
            <a:avLst/>
          </a:prstGeom>
        </p:spPr>
      </p:pic>
      <p:pic>
        <p:nvPicPr>
          <p:cNvPr descr="" id="246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292640" y="4719600"/>
            <a:ext cx="1109520" cy="1338480"/>
          </a:xfrm>
          <a:prstGeom prst="rect">
            <a:avLst/>
          </a:prstGeom>
        </p:spPr>
      </p:pic>
      <p:pic>
        <p:nvPicPr>
          <p:cNvPr descr="" id="247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4292640" y="4719600"/>
            <a:ext cx="1109520" cy="1338480"/>
          </a:xfrm>
          <a:prstGeom prst="rect">
            <a:avLst/>
          </a:prstGeom>
        </p:spPr>
      </p:pic>
      <p:pic>
        <p:nvPicPr>
          <p:cNvPr descr="" id="248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3114720" y="5081760"/>
            <a:ext cx="480960" cy="576000"/>
          </a:xfrm>
          <a:prstGeom prst="rect">
            <a:avLst/>
          </a:prstGeom>
        </p:spPr>
      </p:pic>
      <p:pic>
        <p:nvPicPr>
          <p:cNvPr descr="" id="249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3114720" y="5081760"/>
            <a:ext cx="480960" cy="576000"/>
          </a:xfrm>
          <a:prstGeom prst="rect">
            <a:avLst/>
          </a:prstGeom>
        </p:spPr>
      </p:pic>
    </p:spTree>
  </p:cSld>
  <p:timing>
    <p:tnLst>
      <p:par>
        <p:cTn dur="indefinite" id="189" nodeType="tmRoot" restart="never">
          <p:childTnLst>
            <p:seq>
              <p:cTn dur="indefinite" id="190" nodeType="mainSeq">
                <p:childTnLst>
                  <p:par>
                    <p:cTn dur="indefinite" fill="hold" id="191">
                      <p:stCondLst>
                        <p:cond delay="indefinite"/>
                      </p:stCondLst>
                      <p:childTnLst>
                        <p:par>
                          <p:cTn dur="indefinite" fill="hold" id="19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9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9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19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5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01">
                      <p:stCondLst>
                        <p:cond delay="indefinite"/>
                      </p:stCondLst>
                      <p:childTnLst>
                        <p:par>
                          <p:cTn dur="indefinite" fill="hold" id="20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0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05">
                      <p:stCondLst>
                        <p:cond delay="indefinite"/>
                      </p:stCondLst>
                      <p:childTnLst>
                        <p:par>
                          <p:cTn dur="indefinite" fill="hold" id="20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0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0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0" y="1585800"/>
            <a:ext cx="4937040" cy="3157560"/>
          </a:xfrm>
          <a:prstGeom prst="rect">
            <a:avLst/>
          </a:prstGeom>
        </p:spPr>
      </p:pic>
      <p:sp>
        <p:nvSpPr>
          <p:cNvPr id="251" name="CustomShape 1"/>
          <p:cNvSpPr/>
          <p:nvPr/>
        </p:nvSpPr>
        <p:spPr>
          <a:xfrm>
            <a:off x="152280" y="533520"/>
            <a:ext cx="8915400" cy="1143000"/>
          </a:xfrm>
          <a:prstGeom prst="rect">
            <a:avLst/>
          </a:prstGeom>
        </p:spPr>
      </p:sp>
      <p:sp>
        <p:nvSpPr>
          <p:cNvPr id="252" name="CustomShape 2"/>
          <p:cNvSpPr/>
          <p:nvPr/>
        </p:nvSpPr>
        <p:spPr>
          <a:xfrm>
            <a:off x="0" y="463680"/>
            <a:ext cx="914400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Money = entitlement?</a:t>
            </a:r>
            <a:endParaRPr/>
          </a:p>
        </p:txBody>
      </p:sp>
      <p:sp>
        <p:nvSpPr>
          <p:cNvPr id="253" name="CustomShape 3"/>
          <p:cNvSpPr/>
          <p:nvPr/>
        </p:nvSpPr>
        <p:spPr>
          <a:xfrm>
            <a:off x="1006560" y="5303880"/>
            <a:ext cx="695016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ff"/>
                </a:solidFill>
                <a:latin typeface="Times New Roman"/>
              </a:rPr>
              <a:t>Do you have a </a:t>
            </a:r>
            <a:r>
              <a:rPr lang="en-US" sz="3600">
                <a:solidFill>
                  <a:srgbClr val="0000ff"/>
                </a:solidFill>
                <a:latin typeface="Times New Roman"/>
              </a:rPr>
              <a:t>moral right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ff"/>
                </a:solidFill>
                <a:latin typeface="Times New Roman"/>
              </a:rPr>
              <a:t>to what you can pay for?</a:t>
            </a:r>
            <a:endParaRPr/>
          </a:p>
        </p:txBody>
      </p:sp>
      <p:pic>
        <p:nvPicPr>
          <p:cNvPr descr="" id="25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-92160" y="1585800"/>
            <a:ext cx="4937040" cy="3168720"/>
          </a:xfrm>
          <a:prstGeom prst="rect">
            <a:avLst/>
          </a:prstGeom>
        </p:spPr>
      </p:pic>
      <p:sp>
        <p:nvSpPr>
          <p:cNvPr id="255" name="CustomShape 4"/>
          <p:cNvSpPr/>
          <p:nvPr/>
        </p:nvSpPr>
        <p:spPr>
          <a:xfrm>
            <a:off x="-644400" y="1444680"/>
            <a:ext cx="10388520" cy="369396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</p:sp>
    </p:spTree>
  </p:cSld>
  <p:timing>
    <p:tnLst>
      <p:par>
        <p:cTn dur="indefinite" id="211" nodeType="tmRoot" restart="never">
          <p:childTnLst>
            <p:seq>
              <p:cTn dur="indefinite" id="212" nodeType="mainSeq">
                <p:childTnLst>
                  <p:par>
                    <p:cTn dur="indefinite" fill="hold" id="213">
                      <p:stCondLst>
                        <p:cond delay="indefinite"/>
                      </p:stCondLst>
                      <p:childTnLst>
                        <p:par>
                          <p:cTn dur="indefinite" fill="hold" id="21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15" nodeType="clickEffect" presetClass="exit" presetID="13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plus(in)" transition="in">
                                      <p:cBhvr additive="repl">
                                        <p:cTn dur="2000" fill="hold" id="216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17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18">
                      <p:stCondLst>
                        <p:cond delay="indefinite"/>
                      </p:stCondLst>
                      <p:childTnLst>
                        <p:par>
                          <p:cTn dur="indefinite" fill="hold" id="21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2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00200" y="1535040"/>
            <a:ext cx="3981600" cy="3781440"/>
          </a:xfrm>
          <a:prstGeom prst="rect">
            <a:avLst/>
          </a:prstGeom>
        </p:spPr>
      </p:pic>
      <p:sp>
        <p:nvSpPr>
          <p:cNvPr id="257" name="CustomShape 1"/>
          <p:cNvSpPr/>
          <p:nvPr/>
        </p:nvSpPr>
        <p:spPr>
          <a:xfrm>
            <a:off x="-96840" y="5486400"/>
            <a:ext cx="9333000" cy="1646280"/>
          </a:xfrm>
          <a:prstGeom prst="rect">
            <a:avLst/>
          </a:prstGeom>
        </p:spPr>
      </p:sp>
      <p:sp>
        <p:nvSpPr>
          <p:cNvPr id="258" name="CustomShape 2"/>
          <p:cNvSpPr/>
          <p:nvPr/>
        </p:nvSpPr>
        <p:spPr>
          <a:xfrm>
            <a:off x="1579680" y="749160"/>
            <a:ext cx="5823000" cy="6494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2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No money = no entitlement?</a:t>
            </a:r>
            <a:endParaRPr/>
          </a:p>
        </p:txBody>
      </p:sp>
      <p:sp>
        <p:nvSpPr>
          <p:cNvPr id="259" name="CustomShape 3"/>
          <p:cNvSpPr/>
          <p:nvPr/>
        </p:nvSpPr>
        <p:spPr>
          <a:xfrm>
            <a:off x="4594320" y="162000"/>
            <a:ext cx="4371840" cy="314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</a:rPr>
              <a:t>http://www.altuists.org/ae604</a:t>
            </a:r>
            <a:endParaRPr/>
          </a:p>
        </p:txBody>
      </p:sp>
      <p:sp>
        <p:nvSpPr>
          <p:cNvPr id="260" name="CustomShape 4"/>
          <p:cNvSpPr/>
          <p:nvPr/>
        </p:nvSpPr>
        <p:spPr>
          <a:xfrm>
            <a:off x="1280160" y="5448240"/>
            <a:ext cx="640080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ff"/>
                </a:solidFill>
                <a:latin typeface="Times New Roman"/>
              </a:rPr>
              <a:t>Do you have </a:t>
            </a:r>
            <a:r>
              <a:rPr lang="en-US" sz="3600">
                <a:solidFill>
                  <a:srgbClr val="0000ff"/>
                </a:solidFill>
                <a:latin typeface="Times New Roman"/>
              </a:rPr>
              <a:t>no moral right</a:t>
            </a:r>
            <a:r>
              <a:rPr i="1" lang="en-US" sz="3600">
                <a:solidFill>
                  <a:srgbClr val="0000ff"/>
                </a:solidFill>
                <a:latin typeface="Times New Roman"/>
              </a:rPr>
              <a:t> to what you </a:t>
            </a:r>
            <a:r>
              <a:rPr lang="en-US" sz="3600">
                <a:solidFill>
                  <a:srgbClr val="0000ff"/>
                </a:solidFill>
                <a:latin typeface="Times New Roman"/>
              </a:rPr>
              <a:t>cannot</a:t>
            </a:r>
            <a:r>
              <a:rPr i="1" lang="en-US" sz="3600">
                <a:solidFill>
                  <a:srgbClr val="0000ff"/>
                </a:solidFill>
                <a:latin typeface="Times New Roman"/>
              </a:rPr>
              <a:t> pay for?</a:t>
            </a:r>
            <a:endParaRPr/>
          </a:p>
        </p:txBody>
      </p:sp>
    </p:spTree>
  </p:cSld>
  <p:timing>
    <p:tnLst>
      <p:par>
        <p:cTn dur="indefinite" id="222" nodeType="tmRoot" restart="never">
          <p:childTnLst>
            <p:seq>
              <p:cTn dur="indefinite" id="223" nodeType="mainSeq">
                <p:childTnLst>
                  <p:par>
                    <p:cTn dur="indefinite" fill="hold" id="224">
                      <p:stCondLst>
                        <p:cond delay="indefinite"/>
                      </p:stCondLst>
                      <p:childTnLst>
                        <p:par>
                          <p:cTn dur="indefinite" fill="hold" id="225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2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28">
                      <p:stCondLst>
                        <p:cond delay="indefinite"/>
                      </p:stCondLst>
                      <p:childTnLst>
                        <p:par>
                          <p:cTn dur="indefinite" fill="hold" id="22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3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262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263" name="CustomShape 2"/>
          <p:cNvSpPr/>
          <p:nvPr/>
        </p:nvSpPr>
        <p:spPr>
          <a:xfrm>
            <a:off x="0" y="2203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Psychological 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Impact  of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Money</a:t>
            </a:r>
            <a:endParaRPr/>
          </a:p>
        </p:txBody>
      </p:sp>
      <p:sp>
        <p:nvSpPr>
          <p:cNvPr id="264" name="CustomShape 3"/>
          <p:cNvSpPr/>
          <p:nvPr/>
        </p:nvSpPr>
        <p:spPr>
          <a:xfrm>
            <a:off x="-93600" y="4697280"/>
            <a:ext cx="9327960" cy="21942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5" name="CustomShape 4"/>
          <p:cNvSpPr/>
          <p:nvPr/>
        </p:nvSpPr>
        <p:spPr>
          <a:xfrm>
            <a:off x="2011320" y="6343560"/>
            <a:ext cx="6751800" cy="549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i="1" lang="en-US" sz="2800">
                <a:solidFill>
                  <a:srgbClr val="000000"/>
                </a:solidFill>
                <a:latin typeface="Times New Roman"/>
              </a:rPr>
              <a:t>Abraham Maslow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, 20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th</a:t>
            </a:r>
            <a:r>
              <a:rPr i="1" lang="en-GB" sz="2800">
                <a:solidFill>
                  <a:srgbClr val="000000"/>
                </a:solidFill>
                <a:latin typeface="Times New Roman"/>
                <a:ea typeface="굴림"/>
              </a:rPr>
              <a:t> Century Psychologist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51920" y="533160"/>
            <a:ext cx="8915400" cy="1143000"/>
          </a:xfrm>
          <a:prstGeom prst="rect">
            <a:avLst/>
          </a:prstGeom>
        </p:spPr>
      </p:sp>
      <p:sp>
        <p:nvSpPr>
          <p:cNvPr id="267" name="TextShape 2"/>
          <p:cNvSpPr txBox="1"/>
          <p:nvPr/>
        </p:nvSpPr>
        <p:spPr>
          <a:xfrm>
            <a:off x="0" y="608760"/>
            <a:ext cx="9144000" cy="11433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Schooling  reduces  Self-direction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4268880" y="3822840"/>
            <a:ext cx="1695240" cy="500040"/>
          </a:xfrm>
          <a:prstGeom prst="rect">
            <a:avLst/>
          </a:prstGeom>
        </p:spPr>
      </p:sp>
      <p:pic>
        <p:nvPicPr>
          <p:cNvPr descr="" id="26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31600" y="2104560"/>
            <a:ext cx="2997720" cy="3464640"/>
          </a:xfrm>
          <a:prstGeom prst="rect">
            <a:avLst/>
          </a:prstGeom>
        </p:spPr>
      </p:pic>
      <p:pic>
        <p:nvPicPr>
          <p:cNvPr descr="" id="27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89920" y="2113200"/>
            <a:ext cx="3023640" cy="3438360"/>
          </a:xfrm>
          <a:prstGeom prst="rect">
            <a:avLst/>
          </a:prstGeom>
        </p:spPr>
      </p:pic>
      <p:sp>
        <p:nvSpPr>
          <p:cNvPr id="271" name="TextShape 4"/>
          <p:cNvSpPr txBox="1"/>
          <p:nvPr/>
        </p:nvSpPr>
        <p:spPr>
          <a:xfrm>
            <a:off x="3749040" y="2656080"/>
            <a:ext cx="1645920" cy="4302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93000"/>
              </a:lnSpc>
            </a:pPr>
            <a:r>
              <a:rPr b="1" lang="en-US" sz="2400">
                <a:solidFill>
                  <a:srgbClr val="ff0000"/>
                </a:solidFill>
              </a:rPr>
              <a:t>Training</a:t>
            </a:r>
            <a:endParaRPr/>
          </a:p>
        </p:txBody>
      </p:sp>
      <p:sp>
        <p:nvSpPr>
          <p:cNvPr id="272" name="TextShape 5"/>
          <p:cNvSpPr txBox="1"/>
          <p:nvPr/>
        </p:nvSpPr>
        <p:spPr>
          <a:xfrm>
            <a:off x="957600" y="5664600"/>
            <a:ext cx="2880000" cy="9968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93000"/>
              </a:lnSpc>
            </a:pPr>
            <a:r>
              <a:rPr b="1" i="1" lang="en-US" sz="3200">
                <a:solidFill>
                  <a:srgbClr val="000080"/>
                </a:solidFill>
              </a:rPr>
              <a:t>Study to get marks</a:t>
            </a:r>
            <a:endParaRPr/>
          </a:p>
        </p:txBody>
      </p:sp>
      <p:sp>
        <p:nvSpPr>
          <p:cNvPr id="273" name="TextShape 6"/>
          <p:cNvSpPr txBox="1"/>
          <p:nvPr/>
        </p:nvSpPr>
        <p:spPr>
          <a:xfrm>
            <a:off x="5394960" y="5678280"/>
            <a:ext cx="2880000" cy="9968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93000"/>
              </a:lnSpc>
            </a:pPr>
            <a:r>
              <a:rPr b="1" i="1" lang="en-US" sz="3200">
                <a:solidFill>
                  <a:srgbClr val="000080"/>
                </a:solidFill>
              </a:rPr>
              <a:t>Work to get money</a:t>
            </a:r>
            <a:endParaRPr/>
          </a:p>
        </p:txBody>
      </p:sp>
    </p:spTree>
  </p:cSld>
  <p:timing>
    <p:tnLst>
      <p:par>
        <p:cTn dur="indefinite" id="232" nodeType="tmRoot" restart="never">
          <p:childTnLst>
            <p:seq>
              <p:cTn id="233" nodeType="mainSeq">
                <p:childTnLst>
                  <p:par>
                    <p:cTn fill="freeze" id="234">
                      <p:stCondLst>
                        <p:cond delay="indefinite"/>
                      </p:stCondLst>
                      <p:childTnLst>
                        <p:par>
                          <p:cTn fill="freeze" id="235">
                            <p:stCondLst>
                              <p:cond delay="0"/>
                            </p:stCondLst>
                            <p:childTnLst>
                              <p:par>
                                <p:cTn fill="hold" id="23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3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40">
                      <p:stCondLst>
                        <p:cond delay="indefinite"/>
                      </p:stCondLst>
                      <p:childTnLst>
                        <p:par>
                          <p:cTn fill="freeze" id="241">
                            <p:stCondLst>
                              <p:cond delay="0"/>
                            </p:stCondLst>
                            <p:childTnLst>
                              <p:par>
                                <p:cTn fill="hold" id="24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108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109" name="CustomShape 2"/>
          <p:cNvSpPr/>
          <p:nvPr/>
        </p:nvSpPr>
        <p:spPr>
          <a:xfrm>
            <a:off x="0" y="144828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1. Money Fundamentals</a:t>
            </a:r>
            <a:endParaRPr/>
          </a:p>
        </p:txBody>
      </p:sp>
      <p:sp>
        <p:nvSpPr>
          <p:cNvPr id="110" name="CustomShape 3"/>
          <p:cNvSpPr/>
          <p:nvPr/>
        </p:nvSpPr>
        <p:spPr>
          <a:xfrm>
            <a:off x="5792760" y="264960"/>
            <a:ext cx="2239920" cy="387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 sz="1600">
                <a:solidFill>
                  <a:srgbClr val="ccccff"/>
                </a:solidFill>
              </a:rPr>
              <a:t>http://altruists.org/302</a:t>
            </a:r>
            <a:endParaRPr/>
          </a:p>
        </p:txBody>
      </p:sp>
      <p:sp>
        <p:nvSpPr>
          <p:cNvPr id="111" name="CustomShape 4"/>
          <p:cNvSpPr/>
          <p:nvPr/>
        </p:nvSpPr>
        <p:spPr>
          <a:xfrm>
            <a:off x="-17640" y="4572000"/>
            <a:ext cx="9417240" cy="22892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2" name="CustomShape 5"/>
          <p:cNvSpPr/>
          <p:nvPr/>
        </p:nvSpPr>
        <p:spPr>
          <a:xfrm>
            <a:off x="68400" y="4660920"/>
            <a:ext cx="7159320" cy="20066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lang="en-US" sz="3200">
                <a:solidFill>
                  <a:srgbClr val="ff0000"/>
                </a:solidFill>
                <a:latin typeface="Times New Roman"/>
              </a:rPr>
              <a:t>“</a:t>
            </a:r>
            <a:r>
              <a:rPr b="1" lang="en-US" sz="3200">
                <a:solidFill>
                  <a:srgbClr val="ff0000"/>
                </a:solidFill>
                <a:latin typeface="Times New Roman"/>
              </a:rPr>
              <a:t>The process by which banks create money is so simple that </a:t>
            </a:r>
            <a:endParaRPr/>
          </a:p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lang="en-US" sz="3200">
                <a:solidFill>
                  <a:srgbClr val="ff0000"/>
                </a:solidFill>
                <a:latin typeface="Times New Roman"/>
              </a:rPr>
              <a:t>the mind is repelled.”</a:t>
            </a:r>
            <a:r>
              <a:rPr lang="en-US" sz="3200">
                <a:solidFill>
                  <a:srgbClr val="000000"/>
                </a:solidFill>
                <a:latin typeface="Century Schoolbook L"/>
              </a:rPr>
              <a:t> </a:t>
            </a:r>
            <a:endParaRPr/>
          </a:p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i="1" lang="en-US" sz="3200">
                <a:solidFill>
                  <a:srgbClr val="000000"/>
                </a:solidFill>
                <a:latin typeface="Times New Roman"/>
              </a:rPr>
              <a:t>J.K. Galbraith</a:t>
            </a:r>
            <a:r>
              <a:rPr i="1" lang="en-US" sz="3200">
                <a:solidFill>
                  <a:srgbClr val="000000"/>
                </a:solidFill>
                <a:latin typeface="Times New Roman"/>
              </a:rPr>
              <a:t>, 20</a:t>
            </a:r>
            <a:r>
              <a:rPr i="1" lang="en-US" sz="3200">
                <a:solidFill>
                  <a:srgbClr val="000000"/>
                </a:solidFill>
                <a:latin typeface="Times New Roman"/>
              </a:rPr>
              <a:t>th</a:t>
            </a:r>
            <a:r>
              <a:rPr i="1" lang="en-US" sz="3200">
                <a:solidFill>
                  <a:srgbClr val="000000"/>
                </a:solidFill>
                <a:latin typeface="Times New Roman"/>
              </a:rPr>
              <a:t> Century Economist</a:t>
            </a:r>
            <a:endParaRPr/>
          </a:p>
        </p:txBody>
      </p:sp>
      <p:pic>
        <p:nvPicPr>
          <p:cNvPr descr="" id="11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23040" y="4572000"/>
            <a:ext cx="1920960" cy="2287440"/>
          </a:xfrm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05000" y="3036240"/>
            <a:ext cx="2725560" cy="3433320"/>
          </a:xfrm>
          <a:prstGeom prst="rect">
            <a:avLst/>
          </a:prstGeom>
        </p:spPr>
      </p:pic>
      <p:sp>
        <p:nvSpPr>
          <p:cNvPr id="275" name="CustomShape 1"/>
          <p:cNvSpPr/>
          <p:nvPr/>
        </p:nvSpPr>
        <p:spPr>
          <a:xfrm>
            <a:off x="151920" y="533160"/>
            <a:ext cx="8915400" cy="1143000"/>
          </a:xfrm>
          <a:prstGeom prst="rect">
            <a:avLst/>
          </a:prstGeom>
        </p:spPr>
      </p:sp>
      <p:sp>
        <p:nvSpPr>
          <p:cNvPr id="276" name="TextShape 2"/>
          <p:cNvSpPr txBox="1"/>
          <p:nvPr/>
        </p:nvSpPr>
        <p:spPr>
          <a:xfrm>
            <a:off x="0" y="608760"/>
            <a:ext cx="9144000" cy="11433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Subversion of Values</a:t>
            </a:r>
            <a:endParaRPr/>
          </a:p>
        </p:txBody>
      </p:sp>
      <p:sp>
        <p:nvSpPr>
          <p:cNvPr id="277" name="CustomShape 3"/>
          <p:cNvSpPr/>
          <p:nvPr/>
        </p:nvSpPr>
        <p:spPr>
          <a:xfrm>
            <a:off x="4268880" y="3822840"/>
            <a:ext cx="1695240" cy="500040"/>
          </a:xfrm>
          <a:prstGeom prst="rect">
            <a:avLst/>
          </a:prstGeom>
        </p:spPr>
      </p:sp>
      <p:sp>
        <p:nvSpPr>
          <p:cNvPr id="278" name="CustomShape 4"/>
          <p:cNvSpPr/>
          <p:nvPr/>
        </p:nvSpPr>
        <p:spPr>
          <a:xfrm>
            <a:off x="5322960" y="3624840"/>
            <a:ext cx="3951360" cy="9820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</a:pPr>
            <a:r>
              <a:rPr lang="en-US" sz="2800">
                <a:latin typeface="Arial"/>
              </a:rPr>
              <a:t>Thinking:</a:t>
            </a:r>
            <a:endParaRPr/>
          </a:p>
          <a:p>
            <a:pPr algn="ctr"/>
            <a:r>
              <a:rPr b="1" i="1" lang="en-GB" sz="2400">
                <a:solidFill>
                  <a:srgbClr val="ff0000"/>
                </a:solidFill>
                <a:latin typeface="Arial"/>
              </a:rPr>
              <a:t>What’s in it for ME?</a:t>
            </a:r>
            <a:endParaRPr/>
          </a:p>
        </p:txBody>
      </p:sp>
      <p:sp>
        <p:nvSpPr>
          <p:cNvPr id="279" name="CustomShape 5"/>
          <p:cNvSpPr/>
          <p:nvPr/>
        </p:nvSpPr>
        <p:spPr>
          <a:xfrm>
            <a:off x="534960" y="3344040"/>
            <a:ext cx="2914560" cy="50940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en-GB" sz="2400"/>
              <a:t>“</a:t>
            </a:r>
            <a:r>
              <a:rPr lang="en-GB" sz="2400"/>
              <a:t>Economic Literacy” Exam:</a:t>
            </a:r>
            <a:endParaRPr/>
          </a:p>
          <a:p>
            <a:pPr algn="ctr"/>
            <a:r>
              <a:rPr b="1" i="1" lang="en-GB" sz="2400">
                <a:solidFill>
                  <a:srgbClr val="ff0000"/>
                </a:solidFill>
              </a:rPr>
              <a:t>Rationality = </a:t>
            </a:r>
            <a:endParaRPr/>
          </a:p>
          <a:p>
            <a:pPr algn="ctr"/>
            <a:r>
              <a:rPr b="1" i="1" lang="en-GB" sz="2400">
                <a:solidFill>
                  <a:srgbClr val="ff0000"/>
                </a:solidFill>
              </a:rPr>
              <a:t>Self-Interest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2400">
                <a:solidFill>
                  <a:srgbClr val="ff0000"/>
                </a:solidFill>
              </a:rPr>
              <a:t>  </a:t>
            </a:r>
            <a:endParaRPr/>
          </a:p>
        </p:txBody>
      </p:sp>
      <p:sp>
        <p:nvSpPr>
          <p:cNvPr id="280" name="TextShape 6"/>
          <p:cNvSpPr txBox="1"/>
          <p:nvPr/>
        </p:nvSpPr>
        <p:spPr>
          <a:xfrm>
            <a:off x="1698120" y="1665360"/>
            <a:ext cx="587844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0000ff"/>
                </a:solidFill>
                <a:latin typeface="Times New Roman"/>
              </a:rPr>
              <a:t>“</a:t>
            </a:r>
            <a:r>
              <a:rPr b="1" lang="en-US" sz="3600">
                <a:solidFill>
                  <a:srgbClr val="0000ff"/>
                </a:solidFill>
                <a:latin typeface="Times New Roman"/>
              </a:rPr>
              <a:t>Is a bank job a good job?”</a:t>
            </a:r>
            <a:endParaRPr/>
          </a:p>
        </p:txBody>
      </p:sp>
      <p:pic>
        <p:nvPicPr>
          <p:cNvPr descr="" id="28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58600" y="2666880"/>
            <a:ext cx="2937960" cy="1812960"/>
          </a:xfrm>
          <a:prstGeom prst="rect">
            <a:avLst/>
          </a:prstGeom>
        </p:spPr>
      </p:pic>
    </p:spTree>
  </p:cSld>
  <p:timing>
    <p:tnLst>
      <p:par>
        <p:cTn dur="indefinite" id="244" nodeType="tmRoot" restart="never">
          <p:childTnLst>
            <p:seq>
              <p:cTn id="245" nodeType="mainSeq">
                <p:childTnLst>
                  <p:par>
                    <p:cTn fill="freeze" id="246">
                      <p:stCondLst>
                        <p:cond delay="indefinite"/>
                      </p:stCondLst>
                      <p:childTnLst>
                        <p:par>
                          <p:cTn fill="freeze" id="247">
                            <p:stCondLst>
                              <p:cond delay="0"/>
                            </p:stCondLst>
                            <p:childTnLst>
                              <p:par>
                                <p:cTn fill="hold" id="24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50">
                      <p:stCondLst>
                        <p:cond delay="indefinite"/>
                      </p:stCondLst>
                      <p:childTnLst>
                        <p:par>
                          <p:cTn fill="freeze" id="251">
                            <p:stCondLst>
                              <p:cond delay="0"/>
                            </p:stCondLst>
                            <p:childTnLst>
                              <p:par>
                                <p:cTn fill="hold" id="25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54">
                      <p:stCondLst>
                        <p:cond delay="indefinite"/>
                      </p:stCondLst>
                      <p:childTnLst>
                        <p:par>
                          <p:cTn fill="freeze" id="255">
                            <p:stCondLst>
                              <p:cond delay="0"/>
                            </p:stCondLst>
                            <p:childTnLst>
                              <p:par>
                                <p:cTn fill="hold" id="25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58">
                      <p:stCondLst>
                        <p:cond delay="indefinite"/>
                      </p:stCondLst>
                      <p:childTnLst>
                        <p:par>
                          <p:cTn fill="freeze" id="259">
                            <p:stCondLst>
                              <p:cond delay="0"/>
                            </p:stCondLst>
                            <p:childTnLst>
                              <p:par>
                                <p:cTn fill="hold" id="26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62">
                      <p:stCondLst>
                        <p:cond delay="indefinite"/>
                      </p:stCondLst>
                      <p:childTnLst>
                        <p:par>
                          <p:cTn fill="freeze" id="263">
                            <p:stCondLst>
                              <p:cond delay="0"/>
                            </p:stCondLst>
                            <p:childTnLst>
                              <p:par>
                                <p:cTn fill="hold" id="26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66">
                      <p:stCondLst>
                        <p:cond delay="indefinite"/>
                      </p:stCondLst>
                      <p:childTnLst>
                        <p:par>
                          <p:cTn fill="freeze" id="267">
                            <p:stCondLst>
                              <p:cond delay="0"/>
                            </p:stCondLst>
                            <p:childTnLst>
                              <p:par>
                                <p:cTn fill="hold" id="26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16600" y="3621240"/>
            <a:ext cx="3657600" cy="2286000"/>
          </a:xfrm>
          <a:prstGeom prst="rect">
            <a:avLst/>
          </a:prstGeom>
        </p:spPr>
      </p:pic>
      <p:sp>
        <p:nvSpPr>
          <p:cNvPr id="283" name="CustomShape 1"/>
          <p:cNvSpPr/>
          <p:nvPr/>
        </p:nvSpPr>
        <p:spPr>
          <a:xfrm>
            <a:off x="4937040" y="1676520"/>
            <a:ext cx="3932280" cy="1249560"/>
          </a:xfrm>
          <a:prstGeom prst="cloudCallout">
            <a:avLst>
              <a:gd fmla="val 11169" name="adj1"/>
              <a:gd fmla="val 34938" name="adj2"/>
            </a:avLst>
          </a:prstGeom>
          <a:solidFill>
            <a:srgbClr val="e6e64c"/>
          </a:solidFill>
          <a:ln w="9360">
            <a:solidFill>
              <a:srgbClr val="808080"/>
            </a:solidFill>
            <a:round/>
          </a:ln>
        </p:spPr>
        <p:txBody>
          <a:bodyPr anchor="ctr" bIns="46800" lIns="90000" rIns="90000" tIns="46800" wrap="none"/>
          <a:p>
            <a:r>
              <a:rPr lang="en-US" sz="2400"/>
              <a:t>`</a:t>
            </a:r>
            <a:endParaRPr/>
          </a:p>
        </p:txBody>
      </p:sp>
      <p:sp>
        <p:nvSpPr>
          <p:cNvPr id="284" name="CustomShape 2"/>
          <p:cNvSpPr/>
          <p:nvPr/>
        </p:nvSpPr>
        <p:spPr>
          <a:xfrm>
            <a:off x="152280" y="533520"/>
            <a:ext cx="8915400" cy="1143000"/>
          </a:xfrm>
          <a:prstGeom prst="rect">
            <a:avLst/>
          </a:prstGeom>
        </p:spPr>
      </p:sp>
      <p:sp>
        <p:nvSpPr>
          <p:cNvPr id="285" name="CustomShape 3"/>
          <p:cNvSpPr/>
          <p:nvPr/>
        </p:nvSpPr>
        <p:spPr>
          <a:xfrm>
            <a:off x="0" y="392040"/>
            <a:ext cx="914400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Money  gradually  erodes  other  values</a:t>
            </a:r>
            <a:endParaRPr/>
          </a:p>
        </p:txBody>
      </p:sp>
      <p:sp>
        <p:nvSpPr>
          <p:cNvPr id="286" name="CustomShape 4"/>
          <p:cNvSpPr/>
          <p:nvPr/>
        </p:nvSpPr>
        <p:spPr>
          <a:xfrm>
            <a:off x="4232160" y="4578480"/>
            <a:ext cx="1695600" cy="500040"/>
          </a:xfrm>
          <a:prstGeom prst="rect">
            <a:avLst/>
          </a:prstGeom>
        </p:spPr>
      </p:sp>
      <p:sp>
        <p:nvSpPr>
          <p:cNvPr id="287" name="CustomShape 5"/>
          <p:cNvSpPr/>
          <p:nvPr/>
        </p:nvSpPr>
        <p:spPr>
          <a:xfrm>
            <a:off x="639720" y="1933560"/>
            <a:ext cx="3776760" cy="992160"/>
          </a:xfrm>
          <a:prstGeom prst="wedgeRoundRectCallout">
            <a:avLst>
              <a:gd fmla="val -7499" name="adj1"/>
              <a:gd fmla="val -12496" name="adj2"/>
            </a:avLst>
          </a:prstGeom>
          <a:solidFill>
            <a:srgbClr val="e6e64c"/>
          </a:solidFill>
          <a:ln w="9360">
            <a:solidFill>
              <a:srgbClr val="000000"/>
            </a:solidFill>
            <a:round/>
          </a:ln>
        </p:spPr>
      </p:sp>
      <p:sp>
        <p:nvSpPr>
          <p:cNvPr id="288" name="CustomShape 6"/>
          <p:cNvSpPr/>
          <p:nvPr/>
        </p:nvSpPr>
        <p:spPr>
          <a:xfrm>
            <a:off x="585720" y="2011320"/>
            <a:ext cx="3949920" cy="11811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</a:rPr>
              <a:t>“</a:t>
            </a:r>
            <a:r>
              <a:rPr lang="en-US" sz="2800">
                <a:solidFill>
                  <a:srgbClr val="000000"/>
                </a:solidFill>
              </a:rPr>
              <a:t>What are you going to </a:t>
            </a:r>
            <a:r>
              <a:rPr b="1" i="1" lang="en-US" sz="2800">
                <a:solidFill>
                  <a:srgbClr val="000000"/>
                </a:solidFill>
              </a:rPr>
              <a:t>do</a:t>
            </a:r>
            <a:r>
              <a:rPr i="1" lang="en-US" sz="2800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when you grow up?”</a:t>
            </a:r>
            <a:endParaRPr/>
          </a:p>
        </p:txBody>
      </p:sp>
      <p:sp>
        <p:nvSpPr>
          <p:cNvPr id="289" name="CustomShape 7"/>
          <p:cNvSpPr/>
          <p:nvPr/>
        </p:nvSpPr>
        <p:spPr>
          <a:xfrm>
            <a:off x="5259240" y="1971720"/>
            <a:ext cx="3372120" cy="568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</a:rPr>
              <a:t>“</a:t>
            </a:r>
            <a:r>
              <a:rPr lang="en-US" sz="2800">
                <a:solidFill>
                  <a:srgbClr val="000000"/>
                </a:solidFill>
              </a:rPr>
              <a:t>I have to </a:t>
            </a:r>
            <a:r>
              <a:rPr b="1" i="1" lang="en-US" sz="2800">
                <a:solidFill>
                  <a:srgbClr val="000000"/>
                </a:solidFill>
              </a:rPr>
              <a:t>make a living</a:t>
            </a:r>
            <a:r>
              <a:rPr i="1" lang="en-US" sz="2800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somehow</a:t>
            </a:r>
            <a:r>
              <a:rPr i="1" lang="en-US" sz="2800">
                <a:solidFill>
                  <a:srgbClr val="000000"/>
                </a:solidFill>
              </a:rPr>
              <a:t>!”</a:t>
            </a:r>
            <a:endParaRPr/>
          </a:p>
        </p:txBody>
      </p:sp>
      <p:pic>
        <p:nvPicPr>
          <p:cNvPr descr="" id="29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3382920"/>
            <a:ext cx="2286000" cy="2560680"/>
          </a:xfrm>
          <a:prstGeom prst="rect">
            <a:avLst/>
          </a:prstGeom>
        </p:spPr>
      </p:pic>
      <p:sp>
        <p:nvSpPr>
          <p:cNvPr id="291" name="CustomShape 8"/>
          <p:cNvSpPr/>
          <p:nvPr/>
        </p:nvSpPr>
        <p:spPr>
          <a:xfrm flipV="1">
            <a:off x="3695760" y="4532400"/>
            <a:ext cx="1279440" cy="1440"/>
          </a:xfrm>
          <a:prstGeom prst="rect">
            <a:avLst/>
          </a:prstGeom>
          <a:ln w="108000">
            <a:solidFill>
              <a:srgbClr val="ff0000"/>
            </a:solidFill>
            <a:round/>
            <a:tailEnd len="med" type="triangle" w="med"/>
          </a:ln>
        </p:spPr>
      </p:sp>
    </p:spTree>
  </p:cSld>
  <p:timing>
    <p:tnLst>
      <p:par>
        <p:cTn dur="indefinite" id="270" nodeType="tmRoot" restart="never">
          <p:childTnLst>
            <p:seq>
              <p:cTn id="271" nodeType="mainSeq">
                <p:childTnLst>
                  <p:par>
                    <p:cTn fill="freeze" id="272">
                      <p:stCondLst>
                        <p:cond delay="indefinite"/>
                      </p:stCondLst>
                      <p:childTnLst>
                        <p:par>
                          <p:cTn fill="freeze" id="27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7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76">
                      <p:stCondLst>
                        <p:cond delay="indefinite"/>
                      </p:stCondLst>
                      <p:childTnLst>
                        <p:par>
                          <p:cTn fill="freeze" id="27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7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8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8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514520" y="3139920"/>
            <a:ext cx="6675480" cy="95256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293" name="CustomShape 2"/>
          <p:cNvSpPr/>
          <p:nvPr/>
        </p:nvSpPr>
        <p:spPr>
          <a:xfrm>
            <a:off x="1514520" y="4308480"/>
            <a:ext cx="6675480" cy="9414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294" name="CustomShape 3"/>
          <p:cNvSpPr/>
          <p:nvPr/>
        </p:nvSpPr>
        <p:spPr>
          <a:xfrm>
            <a:off x="189000" y="-1206360"/>
            <a:ext cx="8791560" cy="452592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  <a:ea typeface="굴림"/>
              </a:rPr>
              <a:t>2009 Money/pain experiment</a:t>
            </a:r>
            <a:endParaRPr/>
          </a:p>
        </p:txBody>
      </p:sp>
      <p:sp>
        <p:nvSpPr>
          <p:cNvPr id="295" name="CustomShape 4"/>
          <p:cNvSpPr/>
          <p:nvPr/>
        </p:nvSpPr>
        <p:spPr>
          <a:xfrm>
            <a:off x="0" y="1938240"/>
            <a:ext cx="9144000" cy="544680"/>
          </a:xfrm>
          <a:prstGeom prst="rect">
            <a:avLst/>
          </a:prstGeom>
        </p:spPr>
        <p:txBody>
          <a:bodyPr bIns="45000" lIns="90000" rIns="90000" tIns="9072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2800">
                <a:solidFill>
                  <a:srgbClr val="000080"/>
                </a:solidFill>
              </a:rPr>
              <a:t>Experimental subjects rated the pain of hot water:</a:t>
            </a:r>
            <a:endParaRPr/>
          </a:p>
        </p:txBody>
      </p:sp>
      <p:sp>
        <p:nvSpPr>
          <p:cNvPr id="296" name="CustomShape 5"/>
          <p:cNvSpPr/>
          <p:nvPr/>
        </p:nvSpPr>
        <p:spPr>
          <a:xfrm>
            <a:off x="2994120" y="4449600"/>
            <a:ext cx="6073560" cy="441360"/>
          </a:xfrm>
          <a:prstGeom prst="rect">
            <a:avLst/>
          </a:prstGeom>
        </p:spPr>
        <p:txBody>
          <a:bodyPr bIns="45000" lIns="90000" rIns="90000" tIns="90720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</a:rPr>
              <a:t>(B) </a:t>
            </a:r>
            <a:r>
              <a:rPr i="1" lang="en-US" sz="2800">
                <a:solidFill>
                  <a:srgbClr val="000000"/>
                </a:solidFill>
              </a:rPr>
              <a:t>After counting blank paper</a:t>
            </a:r>
            <a:endParaRPr/>
          </a:p>
        </p:txBody>
      </p:sp>
      <p:sp>
        <p:nvSpPr>
          <p:cNvPr id="297" name="CustomShape 6"/>
          <p:cNvSpPr/>
          <p:nvPr/>
        </p:nvSpPr>
        <p:spPr>
          <a:xfrm>
            <a:off x="2952720" y="3287880"/>
            <a:ext cx="5803920" cy="441000"/>
          </a:xfrm>
          <a:prstGeom prst="rect">
            <a:avLst/>
          </a:prstGeom>
        </p:spPr>
        <p:txBody>
          <a:bodyPr bIns="45000" lIns="90000" rIns="90000" tIns="90720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</a:rPr>
              <a:t>(A) </a:t>
            </a:r>
            <a:r>
              <a:rPr i="1" lang="en-US" sz="2800">
                <a:solidFill>
                  <a:srgbClr val="000000"/>
                </a:solidFill>
              </a:rPr>
              <a:t>After counting real bank notes</a:t>
            </a:r>
            <a:endParaRPr/>
          </a:p>
        </p:txBody>
      </p:sp>
      <p:pic>
        <p:nvPicPr>
          <p:cNvPr descr="" id="29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97040" y="4330800"/>
            <a:ext cx="1209600" cy="852480"/>
          </a:xfrm>
          <a:prstGeom prst="rect">
            <a:avLst/>
          </a:prstGeom>
        </p:spPr>
      </p:pic>
      <p:pic>
        <p:nvPicPr>
          <p:cNvPr descr="" id="29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90560" y="3170160"/>
            <a:ext cx="1209960" cy="852480"/>
          </a:xfrm>
          <a:prstGeom prst="rect">
            <a:avLst/>
          </a:prstGeom>
        </p:spPr>
      </p:pic>
      <p:sp>
        <p:nvSpPr>
          <p:cNvPr id="300" name="CustomShape 7"/>
          <p:cNvSpPr/>
          <p:nvPr/>
        </p:nvSpPr>
        <p:spPr>
          <a:xfrm>
            <a:off x="92160" y="5808600"/>
            <a:ext cx="9051840" cy="723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2800">
                <a:solidFill>
                  <a:srgbClr val="000080"/>
                </a:solidFill>
              </a:rPr>
              <a:t>Group (A) felt less pain, especially when socially isolated!</a:t>
            </a:r>
            <a:endParaRPr/>
          </a:p>
        </p:txBody>
      </p:sp>
      <p:sp>
        <p:nvSpPr>
          <p:cNvPr id="301" name="CustomShape 8"/>
          <p:cNvSpPr/>
          <p:nvPr/>
        </p:nvSpPr>
        <p:spPr>
          <a:xfrm>
            <a:off x="230040" y="3314880"/>
            <a:ext cx="2170440" cy="4219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i="1" lang="en-GB" sz="3200">
                <a:solidFill>
                  <a:srgbClr val="808080"/>
                </a:solidFill>
                <a:ea typeface="굴림"/>
              </a:rPr>
              <a:t>Either</a:t>
            </a:r>
            <a:r>
              <a:rPr lang="en-GB" sz="3200">
                <a:solidFill>
                  <a:srgbClr val="808080"/>
                </a:solidFill>
                <a:ea typeface="굴림"/>
              </a:rPr>
              <a:t>                                                 </a:t>
            </a:r>
            <a:endParaRPr/>
          </a:p>
        </p:txBody>
      </p:sp>
      <p:sp>
        <p:nvSpPr>
          <p:cNvPr id="302" name="CustomShape 9"/>
          <p:cNvSpPr/>
          <p:nvPr/>
        </p:nvSpPr>
        <p:spPr>
          <a:xfrm>
            <a:off x="369720" y="4365720"/>
            <a:ext cx="3084840" cy="4222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8000"/>
              </a:lnSpc>
              <a:buFont typeface="StarSymbol"/>
              <a:buChar char=""/>
            </a:pPr>
            <a:r>
              <a:rPr i="1" lang="en-GB" sz="3200">
                <a:solidFill>
                  <a:srgbClr val="808080"/>
                </a:solidFill>
                <a:ea typeface="굴림"/>
              </a:rPr>
              <a:t>Or</a:t>
            </a:r>
            <a:endParaRPr/>
          </a:p>
        </p:txBody>
      </p:sp>
      <p:sp>
        <p:nvSpPr>
          <p:cNvPr id="303" name="CustomShape 10"/>
          <p:cNvSpPr/>
          <p:nvPr/>
        </p:nvSpPr>
        <p:spPr>
          <a:xfrm>
            <a:off x="5192640" y="326880"/>
            <a:ext cx="3624480" cy="238320"/>
          </a:xfrm>
          <a:prstGeom prst="rect">
            <a:avLst/>
          </a:prstGeom>
        </p:spPr>
        <p:txBody>
          <a:bodyPr bIns="45000" lIns="90000" rIns="90000" tIns="5544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GB" sz="1200">
                <a:solidFill>
                  <a:srgbClr val="ccccff"/>
                </a:solidFill>
                <a:ea typeface="굴림"/>
              </a:rPr>
              <a:t>http://www.altruists.org/d997</a:t>
            </a:r>
            <a:endParaRPr/>
          </a:p>
        </p:txBody>
      </p:sp>
    </p:spTree>
  </p:cSld>
  <p:timing>
    <p:tnLst>
      <p:par>
        <p:cTn dur="indefinite" id="284" nodeType="tmRoot" restart="never">
          <p:childTnLst>
            <p:seq>
              <p:cTn dur="indefinite" id="285" nodeType="mainSeq">
                <p:childTnLst>
                  <p:par>
                    <p:cTn dur="indefinite" fill="hold" id="286">
                      <p:stCondLst>
                        <p:cond delay="indefinite"/>
                      </p:stCondLst>
                      <p:childTnLst>
                        <p:par>
                          <p:cTn dur="indefinite" fill="hold" id="28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8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9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9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94">
                      <p:stCondLst>
                        <p:cond delay="indefinite"/>
                      </p:stCondLst>
                      <p:childTnLst>
                        <p:par>
                          <p:cTn dur="indefinite" fill="hold" id="295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9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98">
                      <p:stCondLst>
                        <p:cond delay="indefinite"/>
                      </p:stCondLst>
                      <p:childTnLst>
                        <p:par>
                          <p:cTn dur="indefinite" fill="hold" id="29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0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0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0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06">
                      <p:stCondLst>
                        <p:cond delay="indefinite"/>
                      </p:stCondLst>
                      <p:childTnLst>
                        <p:par>
                          <p:cTn dur="indefinite" fill="hold" id="30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0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189000" y="-1459080"/>
            <a:ext cx="8791560" cy="452628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17000"/>
              </a:lnSpc>
              <a:buSzPct val="45000"/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1998 - “A fine is a price” experiment</a:t>
            </a:r>
            <a:endParaRPr/>
          </a:p>
        </p:txBody>
      </p:sp>
      <p:sp>
        <p:nvSpPr>
          <p:cNvPr id="305" name="CustomShape 2"/>
          <p:cNvSpPr/>
          <p:nvPr/>
        </p:nvSpPr>
        <p:spPr>
          <a:xfrm>
            <a:off x="-92160" y="5583240"/>
            <a:ext cx="9363240" cy="776160"/>
          </a:xfrm>
          <a:prstGeom prst="rect">
            <a:avLst/>
          </a:prstGeom>
        </p:spPr>
        <p:txBody>
          <a:bodyPr bIns="45000" lIns="90000" rIns="90000" tIns="9072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2800">
                <a:solidFill>
                  <a:srgbClr val="000080"/>
                </a:solidFill>
              </a:rPr>
              <a:t>6/10 Kindergartens began to fine parents </a:t>
            </a:r>
            <a:endParaRPr/>
          </a:p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2800">
                <a:solidFill>
                  <a:srgbClr val="000080"/>
                </a:solidFill>
              </a:rPr>
              <a:t>who came late to pick up their kids.</a:t>
            </a:r>
            <a:endParaRPr/>
          </a:p>
        </p:txBody>
      </p:sp>
      <p:sp>
        <p:nvSpPr>
          <p:cNvPr id="306" name="CustomShape 3"/>
          <p:cNvSpPr/>
          <p:nvPr/>
        </p:nvSpPr>
        <p:spPr>
          <a:xfrm>
            <a:off x="4594320" y="271440"/>
            <a:ext cx="4371840" cy="314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</a:rPr>
              <a:t>http://rady.ucsd.edu/faculty/directory/gneezy/pub/docs/fine.pdf</a:t>
            </a:r>
            <a:endParaRPr/>
          </a:p>
        </p:txBody>
      </p:sp>
      <p:pic>
        <p:nvPicPr>
          <p:cNvPr descr="" id="30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66880" y="1353960"/>
            <a:ext cx="5638680" cy="4077000"/>
          </a:xfrm>
          <a:prstGeom prst="rect">
            <a:avLst/>
          </a:prstGeom>
        </p:spPr>
      </p:pic>
    </p:spTree>
  </p:cSld>
  <p:timing>
    <p:tnLst>
      <p:par>
        <p:cTn dur="indefinite" id="310" nodeType="tmRoot" restart="never">
          <p:childTnLst>
            <p:seq>
              <p:cTn dur="indefinite" id="311" nodeType="mainSeq">
                <p:childTnLst>
                  <p:par>
                    <p:cTn dur="indefinite" fill="hold" id="312">
                      <p:stCondLst>
                        <p:cond delay="indefinite"/>
                      </p:stCondLst>
                      <p:childTnLst>
                        <p:par>
                          <p:cTn dur="indefinite" fill="hold" id="31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1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19200" y="1376280"/>
            <a:ext cx="7286400" cy="4105440"/>
          </a:xfrm>
          <a:prstGeom prst="rect">
            <a:avLst/>
          </a:prstGeom>
        </p:spPr>
      </p:pic>
      <p:sp>
        <p:nvSpPr>
          <p:cNvPr id="309" name="CustomShape 1"/>
          <p:cNvSpPr/>
          <p:nvPr/>
        </p:nvSpPr>
        <p:spPr>
          <a:xfrm>
            <a:off x="189000" y="-1422360"/>
            <a:ext cx="8791560" cy="452592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b="1" lang="en-US" sz="3000">
                <a:solidFill>
                  <a:srgbClr val="ff0000"/>
                </a:solidFill>
                <a:latin typeface="Arial"/>
              </a:rPr>
              <a:t>Average # late parents, per week</a:t>
            </a:r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-55440" y="112680"/>
            <a:ext cx="9362880" cy="776160"/>
          </a:xfrm>
          <a:prstGeom prst="rect">
            <a:avLst/>
          </a:prstGeom>
        </p:spPr>
      </p:sp>
      <p:sp>
        <p:nvSpPr>
          <p:cNvPr id="311" name="CustomShape 3"/>
          <p:cNvSpPr/>
          <p:nvPr/>
        </p:nvSpPr>
        <p:spPr>
          <a:xfrm>
            <a:off x="81000" y="5881680"/>
            <a:ext cx="9010440" cy="6397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  <a:latin typeface="Times New Roman"/>
              </a:rPr>
              <a:t>Monetization can change </a:t>
            </a:r>
            <a:r>
              <a:rPr lang="en-US" sz="3200">
                <a:solidFill>
                  <a:srgbClr val="000080"/>
                </a:solidFill>
                <a:latin typeface="Times New Roman"/>
              </a:rPr>
              <a:t>attitudes</a:t>
            </a:r>
            <a:endParaRPr/>
          </a:p>
        </p:txBody>
      </p:sp>
      <p:sp>
        <p:nvSpPr>
          <p:cNvPr id="312" name="CustomShape 4"/>
          <p:cNvSpPr/>
          <p:nvPr/>
        </p:nvSpPr>
        <p:spPr>
          <a:xfrm>
            <a:off x="2419200" y="1886040"/>
            <a:ext cx="4141800" cy="3344760"/>
          </a:xfrm>
          <a:prstGeom prst="rect">
            <a:avLst/>
          </a:prstGeom>
          <a:solidFill>
            <a:srgbClr val="ff0000"/>
          </a:solidFill>
          <a:ln w="9360">
            <a:solidFill>
              <a:srgbClr val="808080"/>
            </a:solidFill>
            <a:round/>
          </a:ln>
        </p:spPr>
      </p:sp>
      <p:sp>
        <p:nvSpPr>
          <p:cNvPr id="313" name="CustomShape 5"/>
          <p:cNvSpPr/>
          <p:nvPr/>
        </p:nvSpPr>
        <p:spPr>
          <a:xfrm>
            <a:off x="2384280" y="1886040"/>
            <a:ext cx="5808960" cy="334476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txBody>
          <a:bodyPr anchor="ctr" bIns="45000" lIns="90000" rIns="90000" tIns="45000" wrap="none"/>
          <a:p>
            <a:pPr algn="ctr">
              <a:buFont typeface="StarSymbol"/>
              <a:buChar char=""/>
            </a:pPr>
            <a:r>
              <a:rPr lang="en-US" sz="2400"/>
              <a:t> </a:t>
            </a:r>
            <a:endParaRPr/>
          </a:p>
        </p:txBody>
      </p:sp>
      <p:sp>
        <p:nvSpPr>
          <p:cNvPr id="314" name="CustomShape 6"/>
          <p:cNvSpPr/>
          <p:nvPr/>
        </p:nvSpPr>
        <p:spPr>
          <a:xfrm>
            <a:off x="2386080" y="1895400"/>
            <a:ext cx="1440" cy="3408480"/>
          </a:xfrm>
          <a:prstGeom prst="rect">
            <a:avLst/>
          </a:prstGeom>
          <a:ln w="73080">
            <a:solidFill>
              <a:srgbClr val="ff0000"/>
            </a:solidFill>
            <a:round/>
          </a:ln>
        </p:spPr>
      </p:sp>
      <p:sp>
        <p:nvSpPr>
          <p:cNvPr id="315" name="CustomShape 7"/>
          <p:cNvSpPr/>
          <p:nvPr/>
        </p:nvSpPr>
        <p:spPr>
          <a:xfrm>
            <a:off x="6526080" y="1895400"/>
            <a:ext cx="1800" cy="3408480"/>
          </a:xfrm>
          <a:prstGeom prst="rect">
            <a:avLst/>
          </a:prstGeom>
          <a:ln w="73080">
            <a:solidFill>
              <a:srgbClr val="ff0000"/>
            </a:solidFill>
            <a:round/>
          </a:ln>
        </p:spPr>
      </p:sp>
      <p:sp>
        <p:nvSpPr>
          <p:cNvPr id="316" name="CustomShape 8"/>
          <p:cNvSpPr/>
          <p:nvPr/>
        </p:nvSpPr>
        <p:spPr>
          <a:xfrm>
            <a:off x="2476440" y="4280040"/>
            <a:ext cx="3811680" cy="5778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i="1" lang="en-US" sz="2800">
                <a:solidFill>
                  <a:srgbClr val="ff0000"/>
                </a:solidFill>
                <a:latin typeface="Times New Roman"/>
              </a:rPr>
              <a:t>Fine for late pickup</a:t>
            </a:r>
            <a:endParaRPr/>
          </a:p>
        </p:txBody>
      </p:sp>
      <p:pic>
        <p:nvPicPr>
          <p:cNvPr descr="" id="31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16480" y="2286000"/>
            <a:ext cx="1703160" cy="1839960"/>
          </a:xfrm>
          <a:prstGeom prst="rect">
            <a:avLst/>
          </a:prstGeom>
        </p:spPr>
      </p:pic>
      <p:pic>
        <p:nvPicPr>
          <p:cNvPr descr="" id="31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632640" y="2286000"/>
            <a:ext cx="1638360" cy="1839960"/>
          </a:xfrm>
          <a:prstGeom prst="rect">
            <a:avLst/>
          </a:prstGeom>
        </p:spPr>
      </p:pic>
      <p:sp>
        <p:nvSpPr>
          <p:cNvPr id="319" name="CustomShape 9"/>
          <p:cNvSpPr/>
          <p:nvPr/>
        </p:nvSpPr>
        <p:spPr>
          <a:xfrm>
            <a:off x="4594320" y="163440"/>
            <a:ext cx="4371840" cy="314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</a:rPr>
              <a:t>http://rady.ucsd.edu/faculty/directory/gneezy/pub/docs/fine.pdf</a:t>
            </a:r>
            <a:endParaRPr/>
          </a:p>
        </p:txBody>
      </p:sp>
    </p:spTree>
  </p:cSld>
  <p:timing>
    <p:tnLst>
      <p:par>
        <p:cTn dur="indefinite" id="316" nodeType="tmRoot" restart="never">
          <p:childTnLst>
            <p:seq>
              <p:cTn dur="indefinite" id="317" nodeType="mainSeq">
                <p:childTnLst>
                  <p:par>
                    <p:cTn dur="indefinite" fill="hold" id="318">
                      <p:stCondLst>
                        <p:cond delay="indefinite"/>
                      </p:stCondLst>
                      <p:childTnLst>
                        <p:par>
                          <p:cTn dur="indefinite" fill="hold" id="31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2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22">
                      <p:stCondLst>
                        <p:cond delay="indefinite"/>
                      </p:stCondLst>
                      <p:childTnLst>
                        <p:par>
                          <p:cTn dur="indefinite" fill="hold" id="32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2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26">
                      <p:stCondLst>
                        <p:cond delay="indefinite"/>
                      </p:stCondLst>
                      <p:childTnLst>
                        <p:par>
                          <p:cTn dur="indefinite" fill="hold" id="32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28" nodeType="clickEffect" presetClass="path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29">
                      <p:stCondLst>
                        <p:cond delay="indefinite"/>
                      </p:stCondLst>
                      <p:childTnLst>
                        <p:par>
                          <p:cTn dur="indefinite" fill="hold" id="33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33">
                      <p:stCondLst>
                        <p:cond delay="indefinite"/>
                      </p:stCondLst>
                      <p:childTnLst>
                        <p:par>
                          <p:cTn dur="indefinite" fill="hold" id="33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37">
                      <p:stCondLst>
                        <p:cond delay="indefinite"/>
                      </p:stCondLst>
                      <p:childTnLst>
                        <p:par>
                          <p:cTn dur="indefinite" fill="hold" id="33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39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41">
                      <p:stCondLst>
                        <p:cond delay="indefinite"/>
                      </p:stCondLst>
                      <p:childTnLst>
                        <p:par>
                          <p:cTn dur="indefinite" fill="hold" id="34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45">
                      <p:stCondLst>
                        <p:cond delay="indefinite"/>
                      </p:stCondLst>
                      <p:childTnLst>
                        <p:par>
                          <p:cTn dur="indefinite" fill="hold" id="34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4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2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58720" y="2891520"/>
            <a:ext cx="1448640" cy="2435400"/>
          </a:xfrm>
          <a:prstGeom prst="rect">
            <a:avLst/>
          </a:prstGeom>
        </p:spPr>
      </p:pic>
      <p:sp>
        <p:nvSpPr>
          <p:cNvPr id="321" name="CustomShape 1"/>
          <p:cNvSpPr/>
          <p:nvPr/>
        </p:nvSpPr>
        <p:spPr>
          <a:xfrm>
            <a:off x="188640" y="846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</a:rPr>
              <a:t>Corruption of Thinking</a:t>
            </a:r>
            <a:endParaRPr/>
          </a:p>
        </p:txBody>
      </p:sp>
      <p:sp>
        <p:nvSpPr>
          <p:cNvPr id="322" name="CustomShape 2"/>
          <p:cNvSpPr/>
          <p:nvPr/>
        </p:nvSpPr>
        <p:spPr>
          <a:xfrm>
            <a:off x="175680" y="5963400"/>
            <a:ext cx="8843400" cy="54576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The real world is equated to money</a:t>
            </a:r>
            <a:endParaRPr/>
          </a:p>
        </p:txBody>
      </p:sp>
      <p:pic>
        <p:nvPicPr>
          <p:cNvPr descr="" id="32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092480" y="2819520"/>
            <a:ext cx="1897920" cy="2706120"/>
          </a:xfrm>
          <a:prstGeom prst="rect">
            <a:avLst/>
          </a:prstGeom>
        </p:spPr>
      </p:pic>
      <p:sp>
        <p:nvSpPr>
          <p:cNvPr id="324" name="CustomShape 3"/>
          <p:cNvSpPr/>
          <p:nvPr/>
        </p:nvSpPr>
        <p:spPr>
          <a:xfrm>
            <a:off x="1179360" y="3661920"/>
            <a:ext cx="6542280" cy="54576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+               =                           </a:t>
            </a:r>
            <a:endParaRPr/>
          </a:p>
        </p:txBody>
      </p:sp>
      <p:pic>
        <p:nvPicPr>
          <p:cNvPr descr="" id="32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63680" y="3529440"/>
            <a:ext cx="1262880" cy="1029600"/>
          </a:xfrm>
          <a:prstGeom prst="rect">
            <a:avLst/>
          </a:prstGeom>
        </p:spPr>
      </p:pic>
      <p:pic>
        <p:nvPicPr>
          <p:cNvPr descr="" id="326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7110720" y="3391200"/>
            <a:ext cx="1019520" cy="807840"/>
          </a:xfrm>
          <a:prstGeom prst="rect">
            <a:avLst/>
          </a:prstGeom>
        </p:spPr>
      </p:pic>
      <p:pic>
        <p:nvPicPr>
          <p:cNvPr descr="" id="327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6346440" y="3824640"/>
            <a:ext cx="1262880" cy="1029600"/>
          </a:xfrm>
          <a:prstGeom prst="rect">
            <a:avLst/>
          </a:prstGeom>
        </p:spPr>
      </p:pic>
      <p:pic>
        <p:nvPicPr>
          <p:cNvPr descr="" id="328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6346440" y="3824640"/>
            <a:ext cx="1262880" cy="1029600"/>
          </a:xfrm>
          <a:prstGeom prst="rect">
            <a:avLst/>
          </a:prstGeom>
        </p:spPr>
      </p:pic>
      <p:pic>
        <p:nvPicPr>
          <p:cNvPr descr="" id="329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7471080" y="3522240"/>
            <a:ext cx="1019520" cy="807840"/>
          </a:xfrm>
          <a:prstGeom prst="rect">
            <a:avLst/>
          </a:prstGeom>
        </p:spPr>
      </p:pic>
      <p:pic>
        <p:nvPicPr>
          <p:cNvPr descr="" id="330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6705000" y="3954240"/>
            <a:ext cx="1262880" cy="1029600"/>
          </a:xfrm>
          <a:prstGeom prst="rect">
            <a:avLst/>
          </a:prstGeom>
        </p:spPr>
      </p:pic>
      <p:pic>
        <p:nvPicPr>
          <p:cNvPr descr="" id="331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6705000" y="3956040"/>
            <a:ext cx="1262880" cy="1029240"/>
          </a:xfrm>
          <a:prstGeom prst="rect">
            <a:avLst/>
          </a:prstGeom>
        </p:spPr>
      </p:pic>
      <p:sp>
        <p:nvSpPr>
          <p:cNvPr id="332" name="CustomShape 4"/>
          <p:cNvSpPr/>
          <p:nvPr/>
        </p:nvSpPr>
        <p:spPr>
          <a:xfrm>
            <a:off x="701640" y="1687680"/>
            <a:ext cx="3493440" cy="1167840"/>
          </a:xfrm>
          <a:prstGeom prst="wedgeRoundRectCallout">
            <a:avLst>
              <a:gd fmla="val -6932" name="adj1"/>
              <a:gd fmla="val 7555" name="adj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</p:sp>
      <p:sp>
        <p:nvSpPr>
          <p:cNvPr id="333" name="CustomShape 5"/>
          <p:cNvSpPr/>
          <p:nvPr/>
        </p:nvSpPr>
        <p:spPr>
          <a:xfrm>
            <a:off x="130680" y="1717920"/>
            <a:ext cx="4730760" cy="11016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 </a:t>
            </a:r>
            <a:r>
              <a:rPr lang="en-US" sz="3600">
                <a:solidFill>
                  <a:srgbClr val="000000"/>
                </a:solidFill>
              </a:rPr>
              <a:t>...(Financial) Compensation...”</a:t>
            </a:r>
            <a:endParaRPr/>
          </a:p>
        </p:txBody>
      </p:sp>
      <p:sp>
        <p:nvSpPr>
          <p:cNvPr id="334" name="CustomShape 6"/>
          <p:cNvSpPr/>
          <p:nvPr/>
        </p:nvSpPr>
        <p:spPr>
          <a:xfrm>
            <a:off x="5090760" y="1759680"/>
            <a:ext cx="3138840" cy="1167840"/>
          </a:xfrm>
          <a:prstGeom prst="wedgeRoundRectCallout">
            <a:avLst>
              <a:gd fmla="val 32783" name="adj1"/>
              <a:gd fmla="val 16168" name="adj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</p:sp>
      <p:sp>
        <p:nvSpPr>
          <p:cNvPr id="335" name="CustomShape 7"/>
          <p:cNvSpPr/>
          <p:nvPr/>
        </p:nvSpPr>
        <p:spPr>
          <a:xfrm>
            <a:off x="4409640" y="1717920"/>
            <a:ext cx="4730760" cy="11016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How much </a:t>
            </a: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is he worth?”</a:t>
            </a:r>
            <a:endParaRPr/>
          </a:p>
        </p:txBody>
      </p:sp>
      <p:sp>
        <p:nvSpPr>
          <p:cNvPr id="336" name="CustomShape 8"/>
          <p:cNvSpPr/>
          <p:nvPr/>
        </p:nvSpPr>
        <p:spPr>
          <a:xfrm>
            <a:off x="6010560" y="3668040"/>
            <a:ext cx="406080" cy="5468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=</a:t>
            </a:r>
            <a:endParaRPr/>
          </a:p>
        </p:txBody>
      </p:sp>
    </p:spTree>
  </p:cSld>
  <p:timing>
    <p:tnLst>
      <p:par>
        <p:cTn dur="indefinite" id="349" nodeType="tmRoot" restart="never">
          <p:childTnLst>
            <p:seq>
              <p:cTn dur="indefinite" id="350" nodeType="mainSeq">
                <p:childTnLst>
                  <p:par>
                    <p:cTn dur="indefinite" fill="hold" id="351">
                      <p:stCondLst>
                        <p:cond delay="indefinite"/>
                      </p:stCondLst>
                      <p:childTnLst>
                        <p:par>
                          <p:cTn dur="indefinite" fill="hold" id="35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5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5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5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59">
                      <p:stCondLst>
                        <p:cond delay="indefinite"/>
                      </p:stCondLst>
                      <p:childTnLst>
                        <p:par>
                          <p:cTn dur="indefinite" fill="hold" id="36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6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63">
                      <p:stCondLst>
                        <p:cond delay="indefinite"/>
                      </p:stCondLst>
                      <p:childTnLst>
                        <p:par>
                          <p:cTn dur="indefinite" fill="hold" id="36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6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69">
                      <p:stCondLst>
                        <p:cond delay="indefinite"/>
                      </p:stCondLst>
                      <p:childTnLst>
                        <p:par>
                          <p:cTn dur="indefinite" fill="hold" id="37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7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7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7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7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7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8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8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85">
                      <p:stCondLst>
                        <p:cond delay="indefinite"/>
                      </p:stCondLst>
                      <p:childTnLst>
                        <p:par>
                          <p:cTn dur="indefinite" fill="hold" id="38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8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297080" y="2468520"/>
            <a:ext cx="6750000" cy="2000160"/>
          </a:xfrm>
          <a:prstGeom prst="wedgeRoundRectCallout">
            <a:avLst>
              <a:gd fmla="val -4352" name="adj1"/>
              <a:gd fmla="val 20535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338" name="CustomShape 2"/>
          <p:cNvSpPr/>
          <p:nvPr/>
        </p:nvSpPr>
        <p:spPr>
          <a:xfrm>
            <a:off x="1297080" y="2560680"/>
            <a:ext cx="6932520" cy="23828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Does humanity need a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''</a:t>
            </a:r>
            <a:r>
              <a:rPr i="1" lang="en-US" sz="3600">
                <a:solidFill>
                  <a:srgbClr val="000000"/>
                </a:solidFill>
              </a:rPr>
              <a:t>way to force people to do things they don't want to do</a:t>
            </a:r>
            <a:r>
              <a:rPr lang="en-US" sz="3600">
                <a:solidFill>
                  <a:srgbClr val="000000"/>
                </a:solidFill>
              </a:rPr>
              <a:t>''</a:t>
            </a:r>
            <a:r>
              <a:rPr lang="en-US" sz="3600">
                <a:solidFill>
                  <a:srgbClr val="000000"/>
                </a:solidFill>
              </a:rPr>
              <a:t>*</a:t>
            </a:r>
            <a:r>
              <a:rPr lang="en-US" sz="3600">
                <a:solidFill>
                  <a:srgbClr val="000000"/>
                </a:solidFill>
              </a:rPr>
              <a:t> ?”</a:t>
            </a:r>
            <a:endParaRPr/>
          </a:p>
        </p:txBody>
      </p:sp>
      <p:sp>
        <p:nvSpPr>
          <p:cNvPr id="339" name="CustomShape 3"/>
          <p:cNvSpPr/>
          <p:nvPr/>
        </p:nvSpPr>
        <p:spPr>
          <a:xfrm>
            <a:off x="1260360" y="536400"/>
            <a:ext cx="635976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Stockholm syndrome?</a:t>
            </a:r>
            <a:endParaRPr/>
          </a:p>
        </p:txBody>
      </p:sp>
      <p:sp>
        <p:nvSpPr>
          <p:cNvPr id="340" name="CustomShape 4"/>
          <p:cNvSpPr/>
          <p:nvPr/>
        </p:nvSpPr>
        <p:spPr>
          <a:xfrm>
            <a:off x="608040" y="6272280"/>
            <a:ext cx="388800" cy="5792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*</a:t>
            </a:r>
            <a:endParaRPr/>
          </a:p>
        </p:txBody>
      </p:sp>
      <p:sp>
        <p:nvSpPr>
          <p:cNvPr id="341" name="CustomShape 5"/>
          <p:cNvSpPr/>
          <p:nvPr/>
        </p:nvSpPr>
        <p:spPr>
          <a:xfrm>
            <a:off x="784080" y="6294600"/>
            <a:ext cx="8139240" cy="5792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3000"/>
              </a:lnSpc>
              <a:buFont typeface="StarSymbol"/>
              <a:buChar char=""/>
            </a:pPr>
            <a:r>
              <a:rPr i="1" lang="en-US" sz="2600">
                <a:solidFill>
                  <a:srgbClr val="000080"/>
                </a:solidFill>
              </a:rPr>
              <a:t>As a middle-class American once described money to me.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343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344" name="CustomShape 2"/>
          <p:cNvSpPr/>
          <p:nvPr/>
        </p:nvSpPr>
        <p:spPr>
          <a:xfrm>
            <a:off x="36360" y="2995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  </a:t>
            </a:r>
            <a:r>
              <a:rPr b="1" lang="en-US" sz="8800">
                <a:solidFill>
                  <a:srgbClr val="000000"/>
                </a:solidFill>
                <a:latin typeface="Georgia"/>
              </a:rPr>
              <a:t>3. Money &amp; Organisations</a:t>
            </a:r>
            <a:endParaRPr/>
          </a:p>
        </p:txBody>
      </p:sp>
      <p:sp>
        <p:nvSpPr>
          <p:cNvPr id="345" name="CustomShape 3"/>
          <p:cNvSpPr/>
          <p:nvPr/>
        </p:nvSpPr>
        <p:spPr>
          <a:xfrm>
            <a:off x="1481040" y="3263760"/>
            <a:ext cx="5737320" cy="860400"/>
          </a:xfrm>
          <a:prstGeom prst="rect">
            <a:avLst/>
          </a:prstGeom>
        </p:spPr>
      </p:sp>
      <p:pic>
        <p:nvPicPr>
          <p:cNvPr descr="" id="34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032360" y="1190520"/>
            <a:ext cx="1087200" cy="627120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" name="CustomShape 1"/>
          <p:cNvSpPr/>
          <p:nvPr/>
        </p:nvSpPr>
        <p:spPr>
          <a:xfrm>
            <a:off x="0" y="14400"/>
            <a:ext cx="9144000" cy="6843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49" name="CustomShape 2"/>
          <p:cNvSpPr/>
          <p:nvPr/>
        </p:nvSpPr>
        <p:spPr>
          <a:xfrm>
            <a:off x="189000" y="774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  <a:ea typeface="굴림"/>
              </a:rPr>
              <a:t>Money legitimises control</a:t>
            </a:r>
            <a:endParaRPr/>
          </a:p>
        </p:txBody>
      </p:sp>
      <p:sp>
        <p:nvSpPr>
          <p:cNvPr id="350" name="CustomShape 3"/>
          <p:cNvSpPr/>
          <p:nvPr/>
        </p:nvSpPr>
        <p:spPr>
          <a:xfrm>
            <a:off x="-71280" y="6154560"/>
            <a:ext cx="9144000" cy="97812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000">
                <a:solidFill>
                  <a:srgbClr val="000080"/>
                </a:solidFill>
              </a:rPr>
              <a:t> </a:t>
            </a:r>
            <a:r>
              <a:rPr i="1" lang="en-US" sz="3000">
                <a:solidFill>
                  <a:srgbClr val="000080"/>
                </a:solidFill>
              </a:rPr>
              <a:t>The (more virtuous) rich control the (less virtuous) poor</a:t>
            </a:r>
            <a:endParaRPr/>
          </a:p>
        </p:txBody>
      </p:sp>
      <p:sp>
        <p:nvSpPr>
          <p:cNvPr id="351" name="CustomShape 4"/>
          <p:cNvSpPr/>
          <p:nvPr/>
        </p:nvSpPr>
        <p:spPr>
          <a:xfrm>
            <a:off x="4805280" y="2171880"/>
            <a:ext cx="4241880" cy="1103040"/>
          </a:xfrm>
          <a:prstGeom prst="wedgeRoundRectCallout">
            <a:avLst>
              <a:gd fmla="val 25721" name="adj1"/>
              <a:gd fmla="val -11066" name="adj2"/>
            </a:avLst>
          </a:prstGeom>
          <a:solidFill>
            <a:srgbClr val="e6e64c"/>
          </a:solidFill>
          <a:ln w="9360">
            <a:solidFill>
              <a:srgbClr val="000000"/>
            </a:solidFill>
            <a:round/>
          </a:ln>
        </p:spPr>
      </p:sp>
      <p:sp>
        <p:nvSpPr>
          <p:cNvPr id="352" name="CustomShape 5"/>
          <p:cNvSpPr/>
          <p:nvPr/>
        </p:nvSpPr>
        <p:spPr>
          <a:xfrm>
            <a:off x="4881600" y="2103480"/>
            <a:ext cx="4257720" cy="28116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</a:rPr>
              <a:t>“</a:t>
            </a:r>
            <a:r>
              <a:rPr i="1" lang="en-US" sz="3600">
                <a:solidFill>
                  <a:srgbClr val="000000"/>
                </a:solidFill>
              </a:rPr>
              <a:t>He who pays the piper calls the tune.”</a:t>
            </a:r>
            <a:endParaRPr/>
          </a:p>
        </p:txBody>
      </p:sp>
    </p:spTree>
  </p:cSld>
  <p:timing>
    <p:tnLst>
      <p:par>
        <p:cTn dur="indefinite" id="389" nodeType="tmRoot" restart="never">
          <p:childTnLst>
            <p:seq>
              <p:cTn dur="indefinite" id="390" nodeType="mainSeq">
                <p:childTnLst>
                  <p:par>
                    <p:cTn dur="indefinite" fill="hold" id="391">
                      <p:stCondLst>
                        <p:cond delay="indefinite"/>
                      </p:stCondLst>
                      <p:childTnLst>
                        <p:par>
                          <p:cTn dur="indefinite" fill="hold" id="39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9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395">
                      <p:stCondLst>
                        <p:cond delay="indefinite"/>
                      </p:stCondLst>
                      <p:childTnLst>
                        <p:par>
                          <p:cTn dur="indefinite" fill="hold" id="39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9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60280"/>
            <a:ext cx="8653320" cy="6367680"/>
          </a:xfrm>
          <a:prstGeom prst="rect">
            <a:avLst/>
          </a:prstGeom>
        </p:spPr>
      </p:pic>
      <p:sp>
        <p:nvSpPr>
          <p:cNvPr id="354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355" name="CustomShape 2"/>
          <p:cNvSpPr/>
          <p:nvPr/>
        </p:nvSpPr>
        <p:spPr>
          <a:xfrm>
            <a:off x="2193840" y="4014720"/>
            <a:ext cx="6948720" cy="2852640"/>
          </a:xfrm>
          <a:prstGeom prst="rect">
            <a:avLst/>
          </a:prstGeom>
          <a:solidFill>
            <a:srgbClr val="ffffff"/>
          </a:solidFill>
        </p:spPr>
        <p:txBody>
          <a:bodyPr anchor="ctr" bIns="46800" lIns="90000" rIns="90000" tIns="46800" wrap="none"/>
          <a:p>
            <a:pPr>
              <a:buFont typeface="StarSymbol"/>
              <a:buChar char=""/>
            </a:pPr>
            <a:r>
              <a:rPr lang="en-US" sz="2400"/>
              <a:t>```</a:t>
            </a:r>
            <a:endParaRPr/>
          </a:p>
        </p:txBody>
      </p:sp>
      <p:pic>
        <p:nvPicPr>
          <p:cNvPr descr="" id="35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05440" y="1403280"/>
            <a:ext cx="922320" cy="555840"/>
          </a:xfrm>
          <a:prstGeom prst="rect">
            <a:avLst/>
          </a:prstGeom>
        </p:spPr>
      </p:pic>
      <p:sp>
        <p:nvSpPr>
          <p:cNvPr id="357" name="CustomShape 3"/>
          <p:cNvSpPr/>
          <p:nvPr/>
        </p:nvSpPr>
        <p:spPr>
          <a:xfrm>
            <a:off x="0" y="103752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The Inside Story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Of  Money</a:t>
            </a:r>
            <a:endParaRPr/>
          </a:p>
        </p:txBody>
      </p:sp>
      <p:pic>
        <p:nvPicPr>
          <p:cNvPr descr="" id="35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600" y="4014720"/>
            <a:ext cx="2273400" cy="2841840"/>
          </a:xfrm>
          <a:prstGeom prst="rect">
            <a:avLst/>
          </a:prstGeom>
        </p:spPr>
      </p:pic>
      <p:sp>
        <p:nvSpPr>
          <p:cNvPr id="359" name="CustomShape 4"/>
          <p:cNvSpPr/>
          <p:nvPr/>
        </p:nvSpPr>
        <p:spPr>
          <a:xfrm>
            <a:off x="1884240" y="4014720"/>
            <a:ext cx="7277400" cy="3659400"/>
          </a:xfrm>
          <a:prstGeom prst="rect">
            <a:avLst/>
          </a:prstGeom>
        </p:spPr>
        <p:txBody>
          <a:bodyPr bIns="45000" lIns="90000" rIns="90000" tIns="7308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lang="en-GB" sz="3200">
                <a:solidFill>
                  <a:srgbClr val="ff0000"/>
                </a:solidFill>
                <a:ea typeface="굴림"/>
              </a:rPr>
              <a:t>“</a:t>
            </a:r>
            <a:r>
              <a:rPr b="1" lang="en-GB" sz="3200">
                <a:solidFill>
                  <a:srgbClr val="ff0000"/>
                </a:solidFill>
                <a:ea typeface="굴림"/>
              </a:rPr>
              <a:t>When plunder becomes a way of life for a group of men in a society, over the course of time they create for themselves a legal system that authorizes it and a moral code that glorifies it.”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GB" sz="2800">
                <a:solidFill>
                  <a:srgbClr val="000000"/>
                </a:solidFill>
                <a:ea typeface="굴림"/>
              </a:rPr>
              <a:t>Frederic Bastiat</a:t>
            </a:r>
            <a:r>
              <a:rPr i="1" lang="en-GB" sz="2800">
                <a:solidFill>
                  <a:srgbClr val="000000"/>
                </a:solidFill>
                <a:ea typeface="굴림"/>
              </a:rPr>
              <a:t>, 19</a:t>
            </a:r>
            <a:r>
              <a:rPr i="1" lang="en-GB" sz="2800">
                <a:solidFill>
                  <a:srgbClr val="000000"/>
                </a:solidFill>
                <a:ea typeface="굴림"/>
              </a:rPr>
              <a:t>th</a:t>
            </a:r>
            <a:r>
              <a:rPr i="1" lang="en-GB" sz="2800">
                <a:solidFill>
                  <a:srgbClr val="000000"/>
                </a:solidFill>
                <a:ea typeface="굴림"/>
              </a:rPr>
              <a:t> Century Economist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4754520"/>
          </a:xfrm>
          <a:prstGeom prst="rect">
            <a:avLst/>
          </a:prstGeom>
        </p:spPr>
      </p:pic>
      <p:sp>
        <p:nvSpPr>
          <p:cNvPr id="115" name="CustomShape 1"/>
          <p:cNvSpPr/>
          <p:nvPr/>
        </p:nvSpPr>
        <p:spPr>
          <a:xfrm>
            <a:off x="152280" y="533520"/>
            <a:ext cx="8915400" cy="1143000"/>
          </a:xfrm>
          <a:prstGeom prst="rect">
            <a:avLst/>
          </a:prstGeom>
        </p:spPr>
      </p:sp>
      <p:sp>
        <p:nvSpPr>
          <p:cNvPr id="116" name="CustomShape 2"/>
          <p:cNvSpPr/>
          <p:nvPr/>
        </p:nvSpPr>
        <p:spPr>
          <a:xfrm>
            <a:off x="0" y="463680"/>
            <a:ext cx="914400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Money did </a:t>
            </a:r>
            <a:r>
              <a:rPr b="1" i="1" lang="en-US" sz="3000">
                <a:solidFill>
                  <a:srgbClr val="ff3300"/>
                </a:solidFill>
                <a:latin typeface="Verdana"/>
              </a:rPr>
              <a:t>not</a:t>
            </a:r>
            <a:r>
              <a:rPr b="1" lang="en-US" sz="3000">
                <a:solidFill>
                  <a:srgbClr val="ff3300"/>
                </a:solidFill>
                <a:latin typeface="Verdana"/>
              </a:rPr>
              <a:t> arise from barter!</a:t>
            </a:r>
            <a:endParaRPr/>
          </a:p>
        </p:txBody>
      </p:sp>
      <p:sp>
        <p:nvSpPr>
          <p:cNvPr id="117" name="CustomShape 3"/>
          <p:cNvSpPr/>
          <p:nvPr/>
        </p:nvSpPr>
        <p:spPr>
          <a:xfrm>
            <a:off x="457200" y="4846680"/>
            <a:ext cx="8300880" cy="1279440"/>
          </a:xfrm>
          <a:prstGeom prst="wedgeRoundRectCallout">
            <a:avLst>
              <a:gd fmla="val 22868" name="adj1"/>
              <a:gd fmla="val 22025" name="adj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</a:ln>
        </p:spPr>
      </p:sp>
      <p:sp>
        <p:nvSpPr>
          <p:cNvPr id="118" name="CustomShape 4"/>
          <p:cNvSpPr/>
          <p:nvPr/>
        </p:nvSpPr>
        <p:spPr>
          <a:xfrm>
            <a:off x="549360" y="4923000"/>
            <a:ext cx="8208720" cy="1387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“</a:t>
            </a:r>
            <a:r>
              <a:rPr i="1" lang="en-US" sz="3200">
                <a:solidFill>
                  <a:srgbClr val="000080"/>
                </a:solidFill>
              </a:rPr>
              <a:t>Almost all histories of money continue to begin with fanciful accounts of barter.”</a:t>
            </a:r>
            <a:endParaRPr/>
          </a:p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</a:rPr>
              <a:t>Debt, The First 5000 Years (</a:t>
            </a:r>
            <a:r>
              <a:rPr b="1" lang="en-US" sz="2800">
                <a:solidFill>
                  <a:srgbClr val="000000"/>
                </a:solidFill>
                <a:latin typeface="Times New Roman"/>
              </a:rPr>
              <a:t>David Graeber</a:t>
            </a:r>
            <a:r>
              <a:rPr lang="en-US" sz="2800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Line 1"/>
          <p:cNvSpPr/>
          <p:nvPr/>
        </p:nvSpPr>
        <p:spPr>
          <a:xfrm flipH="1">
            <a:off x="3376080" y="3013200"/>
            <a:ext cx="271800" cy="214200"/>
          </a:xfrm>
          <a:prstGeom prst="line">
            <a:avLst/>
          </a:prstGeom>
          <a:ln w="36720">
            <a:solidFill>
              <a:srgbClr val="ff0000"/>
            </a:solidFill>
            <a:miter/>
            <a:tailEnd len="med" type="triangle" w="med"/>
          </a:ln>
        </p:spPr>
      </p:sp>
      <p:pic>
        <p:nvPicPr>
          <p:cNvPr descr="" id="36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79520" y="2629080"/>
            <a:ext cx="3784680" cy="3362040"/>
          </a:xfrm>
          <a:prstGeom prst="rect">
            <a:avLst/>
          </a:prstGeom>
        </p:spPr>
      </p:pic>
      <p:pic>
        <p:nvPicPr>
          <p:cNvPr descr="" id="36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083120" y="2751120"/>
            <a:ext cx="244440" cy="447840"/>
          </a:xfrm>
          <a:prstGeom prst="rect">
            <a:avLst/>
          </a:prstGeom>
        </p:spPr>
      </p:pic>
      <p:sp>
        <p:nvSpPr>
          <p:cNvPr id="363" name="CustomShape 2"/>
          <p:cNvSpPr/>
          <p:nvPr/>
        </p:nvSpPr>
        <p:spPr>
          <a:xfrm>
            <a:off x="-1589040" y="2090880"/>
            <a:ext cx="11369520" cy="387360"/>
          </a:xfrm>
          <a:prstGeom prst="rect">
            <a:avLst/>
          </a:prstGeom>
        </p:spPr>
      </p:sp>
      <p:sp>
        <p:nvSpPr>
          <p:cNvPr id="364" name="CustomShape 3"/>
          <p:cNvSpPr/>
          <p:nvPr/>
        </p:nvSpPr>
        <p:spPr>
          <a:xfrm>
            <a:off x="2550960" y="623880"/>
            <a:ext cx="4114800" cy="12952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2900">
                <a:solidFill>
                  <a:srgbClr val="ff3300"/>
                </a:solidFill>
                <a:latin typeface="Verdana"/>
                <a:ea typeface="굴림"/>
              </a:rPr>
              <a:t>Corporations promote psycho-/sociopaths</a:t>
            </a:r>
            <a:endParaRPr/>
          </a:p>
        </p:txBody>
      </p:sp>
      <p:sp>
        <p:nvSpPr>
          <p:cNvPr id="365" name="CustomShape 4"/>
          <p:cNvSpPr/>
          <p:nvPr/>
        </p:nvSpPr>
        <p:spPr>
          <a:xfrm>
            <a:off x="457200" y="2090880"/>
            <a:ext cx="3160800" cy="3727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Selfish profit seeking promotes sociopathic behavior…</a:t>
            </a:r>
            <a:endParaRPr/>
          </a:p>
        </p:txBody>
      </p:sp>
      <p:sp>
        <p:nvSpPr>
          <p:cNvPr id="366" name="CustomShape 5"/>
          <p:cNvSpPr/>
          <p:nvPr/>
        </p:nvSpPr>
        <p:spPr>
          <a:xfrm>
            <a:off x="5575320" y="3497400"/>
            <a:ext cx="3295800" cy="2454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…</a:t>
            </a:r>
            <a:r>
              <a:rPr i="1" lang="en-US" sz="3200">
                <a:solidFill>
                  <a:srgbClr val="000080"/>
                </a:solidFill>
              </a:rPr>
              <a:t>while selecting for psychopathy of leadership.</a:t>
            </a:r>
            <a:endParaRPr/>
          </a:p>
        </p:txBody>
      </p:sp>
      <p:sp>
        <p:nvSpPr>
          <p:cNvPr id="367" name="CustomShape 6"/>
          <p:cNvSpPr/>
          <p:nvPr/>
        </p:nvSpPr>
        <p:spPr>
          <a:xfrm>
            <a:off x="5618160" y="127080"/>
            <a:ext cx="3465360" cy="68904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  <a:hlinkClick r:id="rId3"/>
              </a:rPr>
              <a:t>https://en.wikipedia.org/wiki/The_Corporation_(film)</a:t>
            </a:r>
            <a:endParaRPr/>
          </a:p>
          <a:p>
            <a:pPr algn="r">
              <a:lnSpc>
                <a:spcPct val="93000"/>
              </a:lnSpc>
              <a:buFont typeface="StarSymbol"/>
              <a:buChar char=""/>
            </a:pPr>
            <a:endParaRPr/>
          </a:p>
          <a:p>
            <a:pPr algn="r">
              <a:lnSpc>
                <a:spcPct val="93000"/>
              </a:lnSpc>
              <a:buFont typeface="StarSymbol"/>
              <a:buChar char=""/>
            </a:pPr>
            <a:endParaRPr/>
          </a:p>
        </p:txBody>
      </p:sp>
      <p:sp>
        <p:nvSpPr>
          <p:cNvPr id="368" name="CustomShape 7"/>
          <p:cNvSpPr/>
          <p:nvPr/>
        </p:nvSpPr>
        <p:spPr>
          <a:xfrm>
            <a:off x="3395520" y="2670120"/>
            <a:ext cx="1614600" cy="1419120"/>
          </a:xfrm>
          <a:prstGeom prst="triangle">
            <a:avLst>
              <a:gd fmla="val 10984" name="adj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5400000"/>
          </a:gradFill>
        </p:spPr>
      </p:sp>
      <p:sp>
        <p:nvSpPr>
          <p:cNvPr id="369" name="CustomShape 8"/>
          <p:cNvSpPr/>
          <p:nvPr/>
        </p:nvSpPr>
        <p:spPr>
          <a:xfrm>
            <a:off x="3395520" y="2670120"/>
            <a:ext cx="1614600" cy="1419120"/>
          </a:xfrm>
          <a:prstGeom prst="triangle">
            <a:avLst>
              <a:gd fmla="val 10984" name="adj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5400000"/>
          </a:gradFill>
        </p:spPr>
      </p:sp>
      <p:sp>
        <p:nvSpPr>
          <p:cNvPr id="370" name="CustomShape 9"/>
          <p:cNvSpPr/>
          <p:nvPr/>
        </p:nvSpPr>
        <p:spPr>
          <a:xfrm>
            <a:off x="3395520" y="2670120"/>
            <a:ext cx="1614600" cy="1419120"/>
          </a:xfrm>
          <a:prstGeom prst="triangle">
            <a:avLst>
              <a:gd fmla="val 10984" name="adj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5400000"/>
          </a:gradFill>
        </p:spPr>
      </p:sp>
      <p:sp>
        <p:nvSpPr>
          <p:cNvPr id="371" name="CustomShape 10"/>
          <p:cNvSpPr/>
          <p:nvPr/>
        </p:nvSpPr>
        <p:spPr>
          <a:xfrm>
            <a:off x="3395520" y="2670120"/>
            <a:ext cx="1614600" cy="1470240"/>
          </a:xfrm>
          <a:prstGeom prst="triangle">
            <a:avLst>
              <a:gd fmla="val 10984" name="adj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5400000"/>
          </a:gradFill>
        </p:spPr>
      </p:sp>
      <p:sp>
        <p:nvSpPr>
          <p:cNvPr id="372" name="CustomShape 11"/>
          <p:cNvSpPr/>
          <p:nvPr/>
        </p:nvSpPr>
        <p:spPr>
          <a:xfrm>
            <a:off x="2550960" y="2670120"/>
            <a:ext cx="3305160" cy="2886120"/>
          </a:xfrm>
          <a:prstGeom prst="triangle">
            <a:avLst>
              <a:gd fmla="val 10984" name="adj"/>
            </a:avLst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5400000"/>
          </a:gradFill>
        </p:spPr>
      </p:sp>
    </p:spTree>
  </p:cSld>
  <p:timing>
    <p:tnLst>
      <p:par>
        <p:cTn dur="indefinite" id="399" nodeType="tmRoot" restart="never">
          <p:childTnLst>
            <p:seq>
              <p:cTn dur="indefinite" id="400" nodeType="mainSeq">
                <p:childTnLst>
                  <p:par>
                    <p:cTn dur="indefinite" fill="hold" id="401">
                      <p:stCondLst>
                        <p:cond delay="indefinite"/>
                      </p:stCondLst>
                      <p:childTnLst>
                        <p:par>
                          <p:cTn dur="indefinite" fill="hold" id="40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0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05">
                      <p:stCondLst>
                        <p:cond delay="indefinite"/>
                      </p:stCondLst>
                      <p:childTnLst>
                        <p:par>
                          <p:cTn dur="indefinite" fill="hold" id="40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0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51200" y="-8280"/>
            <a:ext cx="9298800" cy="6874920"/>
          </a:xfrm>
          <a:prstGeom prst="rect">
            <a:avLst/>
          </a:prstGeom>
        </p:spPr>
      </p:pic>
      <p:sp>
        <p:nvSpPr>
          <p:cNvPr id="374" name="CustomShape 1"/>
          <p:cNvSpPr/>
          <p:nvPr/>
        </p:nvSpPr>
        <p:spPr>
          <a:xfrm>
            <a:off x="-32760" y="597600"/>
            <a:ext cx="9144360" cy="25732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1000"/>
              </a:lnSpc>
              <a:buSzPct val="45000"/>
              <a:buFont typeface="StarSymbol"/>
              <a:buChar char=""/>
            </a:pPr>
            <a:r>
              <a:rPr b="1" i="1" lang="en-US" sz="4000">
                <a:solidFill>
                  <a:srgbClr val="ff0000"/>
                </a:solidFill>
                <a:latin typeface="Century Schoolbook L"/>
              </a:rPr>
              <a:t>“</a:t>
            </a:r>
            <a:r>
              <a:rPr b="1" i="1" lang="en-US" sz="4000">
                <a:solidFill>
                  <a:srgbClr val="ff0000"/>
                </a:solidFill>
                <a:latin typeface="Century Schoolbook L"/>
              </a:rPr>
              <a:t>It is hard for a rich man </a:t>
            </a:r>
            <a:endParaRPr/>
          </a:p>
          <a:p>
            <a:pPr algn="ctr">
              <a:lnSpc>
                <a:spcPct val="101000"/>
              </a:lnSpc>
              <a:buSzPct val="45000"/>
              <a:buFont typeface="StarSymbol"/>
              <a:buChar char=""/>
            </a:pPr>
            <a:r>
              <a:rPr b="1" i="1" lang="en-US" sz="4000">
                <a:solidFill>
                  <a:srgbClr val="ff0000"/>
                </a:solidFill>
                <a:latin typeface="Century Schoolbook L"/>
              </a:rPr>
              <a:t>to enter the kingdom of heaven.”</a:t>
            </a:r>
            <a:r>
              <a:rPr i="1" lang="en-US" sz="4400">
                <a:solidFill>
                  <a:srgbClr val="ff0000"/>
                </a:solidFill>
                <a:latin typeface="Century Schoolbook L"/>
              </a:rPr>
              <a:t> </a:t>
            </a:r>
            <a:endParaRPr/>
          </a:p>
          <a:p>
            <a:pPr algn="ctr">
              <a:lnSpc>
                <a:spcPct val="101000"/>
              </a:lnSpc>
              <a:buSzPct val="45000"/>
              <a:buFont typeface="StarSymbol"/>
              <a:buChar char=""/>
            </a:pPr>
            <a:endParaRPr/>
          </a:p>
          <a:p>
            <a:pPr algn="ctr">
              <a:lnSpc>
                <a:spcPct val="101000"/>
              </a:lnSpc>
              <a:buSzPct val="45000"/>
              <a:buFont typeface="StarSymbol"/>
              <a:buChar char=""/>
            </a:pPr>
            <a:r>
              <a:rPr lang="en-US" sz="4400">
                <a:solidFill>
                  <a:srgbClr val="ffffff"/>
                </a:solidFill>
                <a:latin typeface="Century Schoolbook L"/>
              </a:rPr>
              <a:t>Matthew 19:23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16840" y="0"/>
            <a:ext cx="4195800" cy="2871360"/>
          </a:xfrm>
          <a:prstGeom prst="rect">
            <a:avLst/>
          </a:prstGeom>
        </p:spPr>
      </p:pic>
      <p:sp>
        <p:nvSpPr>
          <p:cNvPr id="376" name="CustomShape 1"/>
          <p:cNvSpPr/>
          <p:nvPr/>
        </p:nvSpPr>
        <p:spPr>
          <a:xfrm>
            <a:off x="188640" y="846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Subversion...     </a:t>
            </a:r>
            <a:endParaRPr/>
          </a:p>
        </p:txBody>
      </p:sp>
      <p:sp>
        <p:nvSpPr>
          <p:cNvPr id="377" name="CustomShape 2"/>
          <p:cNvSpPr/>
          <p:nvPr/>
        </p:nvSpPr>
        <p:spPr>
          <a:xfrm>
            <a:off x="253080" y="1576800"/>
            <a:ext cx="7747560" cy="9936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By the 13</a:t>
            </a:r>
            <a:r>
              <a:rPr lang="en-US" sz="3600">
                <a:solidFill>
                  <a:srgbClr val="000000"/>
                </a:solidFill>
              </a:rPr>
              <a:t>th</a:t>
            </a:r>
            <a:r>
              <a:rPr lang="en-US" sz="3600">
                <a:solidFill>
                  <a:srgbClr val="000000"/>
                </a:solidFill>
              </a:rPr>
              <a:t> Century, </a:t>
            </a: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Popes were selling '</a:t>
            </a:r>
            <a:r>
              <a:rPr i="1" lang="en-US" sz="3600">
                <a:solidFill>
                  <a:srgbClr val="000000"/>
                </a:solidFill>
              </a:rPr>
              <a:t>indulgences</a:t>
            </a:r>
            <a:r>
              <a:rPr lang="en-US" sz="3600">
                <a:solidFill>
                  <a:srgbClr val="000000"/>
                </a:solidFill>
              </a:rPr>
              <a:t>'... </a:t>
            </a:r>
            <a:endParaRPr/>
          </a:p>
        </p:txBody>
      </p:sp>
      <p:pic>
        <p:nvPicPr>
          <p:cNvPr descr="" id="37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871360"/>
            <a:ext cx="9170640" cy="3217320"/>
          </a:xfrm>
          <a:prstGeom prst="rect">
            <a:avLst/>
          </a:prstGeom>
        </p:spPr>
      </p:pic>
      <p:sp>
        <p:nvSpPr>
          <p:cNvPr id="379" name="CustomShape 3"/>
          <p:cNvSpPr/>
          <p:nvPr/>
        </p:nvSpPr>
        <p:spPr>
          <a:xfrm>
            <a:off x="791640" y="6105600"/>
            <a:ext cx="7637040" cy="5472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80"/>
                </a:solidFill>
              </a:rPr>
              <a:t>=Entry into Heaven, for a Price.</a:t>
            </a:r>
            <a:endParaRPr/>
          </a:p>
        </p:txBody>
      </p:sp>
      <p:sp>
        <p:nvSpPr>
          <p:cNvPr id="380" name="CustomShape 4"/>
          <p:cNvSpPr/>
          <p:nvPr/>
        </p:nvSpPr>
        <p:spPr>
          <a:xfrm>
            <a:off x="3936960" y="162360"/>
            <a:ext cx="3647880" cy="314280"/>
          </a:xfrm>
          <a:prstGeom prst="rect">
            <a:avLst/>
          </a:prstGeom>
        </p:spPr>
        <p:txBody>
          <a:bodyPr bIns="45000" lIns="90000" rIns="90000" tIns="5544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GB" sz="1200">
                <a:solidFill>
                  <a:srgbClr val="ccccff"/>
                </a:solidFill>
                <a:hlinkClick r:id="rId3"/>
              </a:rPr>
              <a:t>http://en.wikipedia.org/wiki/Indulgence</a:t>
            </a:r>
            <a:endParaRPr/>
          </a:p>
        </p:txBody>
      </p:sp>
    </p:spTree>
  </p:cSld>
  <p:timing>
    <p:tnLst>
      <p:par>
        <p:cTn dur="indefinite" id="409" nodeType="tmRoot" restart="never">
          <p:childTnLst>
            <p:seq>
              <p:cTn dur="indefinite" id="410" nodeType="mainSeq">
                <p:childTnLst>
                  <p:par>
                    <p:cTn dur="indefinite" fill="hold" id="411">
                      <p:stCondLst>
                        <p:cond delay="indefinite"/>
                      </p:stCondLst>
                      <p:childTnLst>
                        <p:par>
                          <p:cTn dur="indefinite" fill="hold" id="41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15">
                      <p:stCondLst>
                        <p:cond delay="indefinite"/>
                      </p:stCondLst>
                      <p:childTnLst>
                        <p:par>
                          <p:cTn dur="indefinite" fill="hold" id="41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382" name="CustomShape 1"/>
          <p:cNvSpPr/>
          <p:nvPr/>
        </p:nvSpPr>
        <p:spPr>
          <a:xfrm>
            <a:off x="0" y="-3636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383" name="CustomShape 2"/>
          <p:cNvSpPr/>
          <p:nvPr/>
        </p:nvSpPr>
        <p:spPr>
          <a:xfrm>
            <a:off x="-182520" y="4375080"/>
            <a:ext cx="9416880" cy="24973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84" name="CustomShape 3"/>
          <p:cNvSpPr/>
          <p:nvPr/>
        </p:nvSpPr>
        <p:spPr>
          <a:xfrm>
            <a:off x="0" y="979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International 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Impact of Money</a:t>
            </a:r>
            <a:endParaRPr/>
          </a:p>
        </p:txBody>
      </p:sp>
      <p:sp>
        <p:nvSpPr>
          <p:cNvPr id="385" name="CustomShape 4"/>
          <p:cNvSpPr/>
          <p:nvPr/>
        </p:nvSpPr>
        <p:spPr>
          <a:xfrm>
            <a:off x="-3240" y="4375080"/>
            <a:ext cx="6469200" cy="28767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US" sz="2800">
                <a:solidFill>
                  <a:srgbClr val="ff0000"/>
                </a:solidFill>
                <a:latin typeface="Times New Roman"/>
              </a:rPr>
              <a:t> “</a:t>
            </a:r>
            <a:r>
              <a:rPr b="1" i="1" lang="en-US" sz="2800">
                <a:solidFill>
                  <a:srgbClr val="ff0000"/>
                </a:solidFill>
                <a:latin typeface="Times New Roman"/>
              </a:rPr>
              <a:t>The real truth of the matter is, as you and I know, that a financial element in the larger centers has owned the Government ever since the days of Andrew Jackson.”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endParaRPr/>
          </a:p>
        </p:txBody>
      </p:sp>
      <p:sp>
        <p:nvSpPr>
          <p:cNvPr id="386" name="CustomShape 5"/>
          <p:cNvSpPr/>
          <p:nvPr/>
        </p:nvSpPr>
        <p:spPr>
          <a:xfrm>
            <a:off x="0" y="6048360"/>
            <a:ext cx="6659640" cy="14511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US" sz="2600">
                <a:solidFill>
                  <a:srgbClr val="000000"/>
                </a:solidFill>
                <a:latin typeface="Times New Roman"/>
              </a:rPr>
              <a:t>US President Franklin D. Roosevelt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2600">
                <a:solidFill>
                  <a:srgbClr val="000000"/>
                </a:solidFill>
                <a:latin typeface="Times New Roman"/>
              </a:rPr>
              <a:t>writing to Colonel House 1933-10-21</a:t>
            </a:r>
            <a:endParaRPr/>
          </a:p>
        </p:txBody>
      </p:sp>
      <p:pic>
        <p:nvPicPr>
          <p:cNvPr descr="" id="38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394320" y="4375080"/>
            <a:ext cx="2857680" cy="2452680"/>
          </a:xfrm>
          <a:prstGeom prst="rect">
            <a:avLst/>
          </a:prstGeom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188640" y="846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</a:rPr>
              <a:t>“</a:t>
            </a:r>
            <a:r>
              <a:rPr b="1" lang="en-GB" sz="3000">
                <a:solidFill>
                  <a:srgbClr val="ff3300"/>
                </a:solidFill>
                <a:latin typeface="Verdana"/>
              </a:rPr>
              <a:t>Poor Countries”</a:t>
            </a:r>
            <a:endParaRPr/>
          </a:p>
        </p:txBody>
      </p:sp>
      <p:pic>
        <p:nvPicPr>
          <p:cNvPr descr="" id="38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97760" y="1647360"/>
            <a:ext cx="5518440" cy="3363840"/>
          </a:xfrm>
          <a:prstGeom prst="rect">
            <a:avLst/>
          </a:prstGeom>
        </p:spPr>
      </p:pic>
      <p:sp>
        <p:nvSpPr>
          <p:cNvPr id="390" name="CustomShape 2"/>
          <p:cNvSpPr/>
          <p:nvPr/>
        </p:nvSpPr>
        <p:spPr>
          <a:xfrm>
            <a:off x="1110240" y="5261760"/>
            <a:ext cx="7053480" cy="97776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...as if their main difference from </a:t>
            </a: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80"/>
                </a:solidFill>
              </a:rPr>
              <a:t>'rich countries'</a:t>
            </a:r>
            <a:r>
              <a:rPr i="1" lang="en-US" sz="3600">
                <a:solidFill>
                  <a:srgbClr val="000080"/>
                </a:solidFill>
              </a:rPr>
              <a:t> is a lack of money.</a:t>
            </a:r>
            <a:endParaRPr/>
          </a:p>
        </p:txBody>
      </p:sp>
    </p:spTree>
  </p:cSld>
  <p:timing>
    <p:tnLst>
      <p:par>
        <p:cTn dur="indefinite" id="419" nodeType="tmRoot" restart="never">
          <p:childTnLst>
            <p:seq>
              <p:cTn dur="indefinite" id="420" nodeType="mainSeq">
                <p:childTnLst>
                  <p:par>
                    <p:cTn dur="indefinite" fill="hold" id="421">
                      <p:stCondLst>
                        <p:cond delay="indefinite"/>
                      </p:stCondLst>
                      <p:childTnLst>
                        <p:par>
                          <p:cTn dur="indefinite" fill="hold" id="42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88640" y="61776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</a:rPr>
              <a:t>World Bank still defines </a:t>
            </a:r>
            <a:endParaRPr/>
          </a:p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</a:rPr>
              <a:t>poverty in money terms...</a:t>
            </a:r>
            <a:endParaRPr/>
          </a:p>
        </p:txBody>
      </p:sp>
      <p:sp>
        <p:nvSpPr>
          <p:cNvPr id="392" name="CustomShape 2"/>
          <p:cNvSpPr/>
          <p:nvPr/>
        </p:nvSpPr>
        <p:spPr>
          <a:xfrm>
            <a:off x="747360" y="5815440"/>
            <a:ext cx="7557120" cy="7340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...as if </a:t>
            </a:r>
            <a:r>
              <a:rPr lang="en-US" sz="3600">
                <a:solidFill>
                  <a:srgbClr val="000080"/>
                </a:solidFill>
              </a:rPr>
              <a:t>monetising </a:t>
            </a:r>
            <a:r>
              <a:rPr i="1" lang="en-US" sz="3600">
                <a:solidFill>
                  <a:srgbClr val="000080"/>
                </a:solidFill>
              </a:rPr>
              <a:t>life reduces poverty.</a:t>
            </a:r>
            <a:endParaRPr/>
          </a:p>
        </p:txBody>
      </p:sp>
      <p:pic>
        <p:nvPicPr>
          <p:cNvPr descr="" id="39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801520" y="1605600"/>
            <a:ext cx="3291840" cy="4135680"/>
          </a:xfrm>
          <a:prstGeom prst="rect">
            <a:avLst/>
          </a:prstGeom>
        </p:spPr>
      </p:pic>
    </p:spTree>
  </p:cSld>
  <p:timing>
    <p:tnLst>
      <p:par>
        <p:cTn dur="indefinite" id="425" nodeType="tmRoot" restart="never">
          <p:childTnLst>
            <p:seq>
              <p:cTn id="426" nodeType="mainSeq">
                <p:childTnLst>
                  <p:par>
                    <p:cTn fill="freeze" id="427">
                      <p:stCondLst>
                        <p:cond delay="indefinite"/>
                      </p:stCondLst>
                      <p:childTnLst>
                        <p:par>
                          <p:cTn fill="freeze" id="42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189000" y="55728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  <a:ea typeface="굴림"/>
              </a:rPr>
              <a:t>Regulatory capture</a:t>
            </a:r>
            <a:endParaRPr/>
          </a:p>
        </p:txBody>
      </p:sp>
      <p:pic>
        <p:nvPicPr>
          <p:cNvPr descr="" id="39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96320" y="2139120"/>
            <a:ext cx="3657600" cy="3931920"/>
          </a:xfrm>
          <a:prstGeom prst="rect">
            <a:avLst/>
          </a:prstGeom>
        </p:spPr>
      </p:pic>
      <p:sp>
        <p:nvSpPr>
          <p:cNvPr id="396" name="CustomShape 2"/>
          <p:cNvSpPr/>
          <p:nvPr/>
        </p:nvSpPr>
        <p:spPr>
          <a:xfrm>
            <a:off x="360" y="1227240"/>
            <a:ext cx="3328920" cy="270360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Government agencies which regulate big bu</a:t>
            </a:r>
            <a:r>
              <a:rPr b="1" i="1" lang="en-US" sz="2400">
                <a:solidFill>
                  <a:srgbClr val="000080"/>
                </a:solidFill>
              </a:rPr>
              <a:t>$</a:t>
            </a:r>
            <a:r>
              <a:rPr i="1" lang="en-US" sz="3200">
                <a:solidFill>
                  <a:srgbClr val="000080"/>
                </a:solidFill>
              </a:rPr>
              <a:t>ine</a:t>
            </a:r>
            <a:r>
              <a:rPr b="1" i="1" lang="en-US" sz="2400">
                <a:solidFill>
                  <a:srgbClr val="000080"/>
                </a:solidFill>
              </a:rPr>
              <a:t>$$</a:t>
            </a:r>
            <a:r>
              <a:rPr i="1" lang="en-US" sz="3200">
                <a:solidFill>
                  <a:srgbClr val="000080"/>
                </a:solidFill>
              </a:rPr>
              <a:t>... </a:t>
            </a:r>
            <a:endParaRPr/>
          </a:p>
        </p:txBody>
      </p:sp>
      <p:sp>
        <p:nvSpPr>
          <p:cNvPr id="397" name="CustomShape 3"/>
          <p:cNvSpPr/>
          <p:nvPr/>
        </p:nvSpPr>
        <p:spPr>
          <a:xfrm>
            <a:off x="6291000" y="4447080"/>
            <a:ext cx="2589120" cy="183996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...tend to attract the 'attention' of big bu</a:t>
            </a:r>
            <a:r>
              <a:rPr b="1" i="1" lang="en-US" sz="2400">
                <a:solidFill>
                  <a:srgbClr val="000080"/>
                </a:solidFill>
              </a:rPr>
              <a:t>$</a:t>
            </a:r>
            <a:r>
              <a:rPr i="1" lang="en-US" sz="3200">
                <a:solidFill>
                  <a:srgbClr val="000080"/>
                </a:solidFill>
              </a:rPr>
              <a:t>ine</a:t>
            </a:r>
            <a:r>
              <a:rPr b="1" i="1" lang="en-US" sz="2400">
                <a:solidFill>
                  <a:srgbClr val="000080"/>
                </a:solidFill>
              </a:rPr>
              <a:t>$$</a:t>
            </a:r>
            <a:r>
              <a:rPr i="1" lang="en-US" sz="3200">
                <a:solidFill>
                  <a:srgbClr val="000080"/>
                </a:solidFill>
              </a:rPr>
              <a:t>.</a:t>
            </a:r>
            <a:endParaRPr/>
          </a:p>
        </p:txBody>
      </p:sp>
    </p:spTree>
  </p:cSld>
  <p:timing>
    <p:tnLst>
      <p:par>
        <p:cTn dur="indefinite" id="431" nodeType="tmRoot" restart="never">
          <p:childTnLst>
            <p:seq>
              <p:cTn dur="indefinite" id="432" nodeType="mainSeq">
                <p:childTnLst>
                  <p:par>
                    <p:cTn dur="indefinite" fill="hold" id="433">
                      <p:stCondLst>
                        <p:cond delay="indefinite"/>
                      </p:stCondLst>
                      <p:childTnLst>
                        <p:par>
                          <p:cTn dur="indefinite" fill="hold" id="43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37">
                      <p:stCondLst>
                        <p:cond delay="indefinite"/>
                      </p:stCondLst>
                      <p:childTnLst>
                        <p:par>
                          <p:cTn dur="indefinite" fill="hold" id="43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107640" y="320400"/>
            <a:ext cx="8893080" cy="11433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i="1" lang="en-GB" sz="4800">
                <a:solidFill>
                  <a:srgbClr val="000000"/>
                </a:solidFill>
                <a:latin typeface="Verdana"/>
              </a:rPr>
              <a:t>SELF</a:t>
            </a:r>
            <a:r>
              <a:rPr b="1" lang="en-GB" sz="3200">
                <a:solidFill>
                  <a:srgbClr val="000000"/>
                </a:solidFill>
                <a:latin typeface="Verdana"/>
              </a:rPr>
              <a:t>-Maximisation = Psychopathy</a:t>
            </a:r>
            <a:endParaRPr/>
          </a:p>
        </p:txBody>
      </p:sp>
      <p:pic>
        <p:nvPicPr>
          <p:cNvPr descr="" id="39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60360" y="1476360"/>
            <a:ext cx="6659640" cy="3780000"/>
          </a:xfrm>
          <a:prstGeom prst="rect">
            <a:avLst/>
          </a:prstGeom>
        </p:spPr>
      </p:pic>
      <p:sp>
        <p:nvSpPr>
          <p:cNvPr id="400" name="CustomShape 2"/>
          <p:cNvSpPr/>
          <p:nvPr/>
        </p:nvSpPr>
        <p:spPr>
          <a:xfrm>
            <a:off x="-71280" y="5616720"/>
            <a:ext cx="9323280" cy="1110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Modern economics is psychopathic; </a:t>
            </a:r>
            <a:endParaRPr/>
          </a:p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a zero-sum framework rewards a mass kill-off.</a:t>
            </a:r>
            <a:endParaRPr/>
          </a:p>
        </p:txBody>
      </p:sp>
    </p:spTree>
  </p:cSld>
  <p:timing>
    <p:tnLst>
      <p:par>
        <p:cTn dur="indefinite" id="441" nodeType="tmRoot" restart="never">
          <p:childTnLst>
            <p:seq>
              <p:cTn dur="indefinite" id="442" nodeType="mainSeq">
                <p:childTnLst>
                  <p:par>
                    <p:cTn dur="indefinite" fill="hold" id="443">
                      <p:stCondLst>
                        <p:cond delay="indefinite"/>
                      </p:stCondLst>
                      <p:childTnLst>
                        <p:par>
                          <p:cTn dur="indefinite" fill="hold" id="44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4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47">
                      <p:stCondLst>
                        <p:cond delay="indefinite"/>
                      </p:stCondLst>
                      <p:childTnLst>
                        <p:par>
                          <p:cTn dur="indefinite" fill="hold" id="44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4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88640" y="846720"/>
            <a:ext cx="879156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87000"/>
              </a:lnSpc>
            </a:pPr>
            <a:r>
              <a:rPr b="1" lang="en-US" sz="3600">
                <a:solidFill>
                  <a:srgbClr val="ff0000"/>
                </a:solidFill>
                <a:latin typeface="Verdana"/>
              </a:rPr>
              <a:t>Avoid Money As Far As Possible</a:t>
            </a:r>
            <a:endParaRPr/>
          </a:p>
        </p:txBody>
      </p:sp>
      <p:sp>
        <p:nvSpPr>
          <p:cNvPr id="402" name="CustomShape 2"/>
          <p:cNvSpPr/>
          <p:nvPr/>
        </p:nvSpPr>
        <p:spPr>
          <a:xfrm>
            <a:off x="60480" y="3620160"/>
            <a:ext cx="9039600" cy="227376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</a:rPr>
              <a:t>Work in the gift economy,</a:t>
            </a: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</a:rPr>
              <a:t>Avoid Bureaucracy, </a:t>
            </a:r>
            <a:endParaRPr/>
          </a:p>
          <a:p>
            <a:pPr algn="ctr">
              <a:lnSpc>
                <a:spcPct val="87000"/>
              </a:lnSpc>
              <a:buSzPct val="45000"/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</a:rPr>
              <a:t>Taxes, Regulations</a:t>
            </a:r>
            <a:endParaRPr/>
          </a:p>
        </p:txBody>
      </p:sp>
      <p:pic>
        <p:nvPicPr>
          <p:cNvPr descr="" id="40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19440" y="1956240"/>
            <a:ext cx="2554560" cy="2468880"/>
          </a:xfrm>
          <a:prstGeom prst="rect">
            <a:avLst/>
          </a:prstGeom>
        </p:spPr>
      </p:pic>
      <p:pic>
        <p:nvPicPr>
          <p:cNvPr descr="" id="40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22560" y="1524240"/>
            <a:ext cx="2168640" cy="3230640"/>
          </a:xfrm>
          <a:prstGeom prst="rect">
            <a:avLst/>
          </a:prstGeom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0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406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407" name="CustomShape 2"/>
          <p:cNvSpPr/>
          <p:nvPr/>
        </p:nvSpPr>
        <p:spPr>
          <a:xfrm>
            <a:off x="360" y="2599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  </a:t>
            </a:r>
            <a:r>
              <a:rPr b="1" lang="en-US" sz="8800">
                <a:solidFill>
                  <a:srgbClr val="000000"/>
                </a:solidFill>
                <a:latin typeface="Georgia"/>
              </a:rPr>
              <a:t>4. Life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Beyond 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Money</a:t>
            </a:r>
            <a:endParaRPr/>
          </a:p>
        </p:txBody>
      </p:sp>
      <p:sp>
        <p:nvSpPr>
          <p:cNvPr id="408" name="CustomShape 3"/>
          <p:cNvSpPr/>
          <p:nvPr/>
        </p:nvSpPr>
        <p:spPr>
          <a:xfrm>
            <a:off x="1481040" y="3263760"/>
            <a:ext cx="5737320" cy="860400"/>
          </a:xfrm>
          <a:prstGeom prst="rect">
            <a:avLst/>
          </a:prstGeom>
        </p:spPr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20240" y="2011680"/>
            <a:ext cx="2045160" cy="1053720"/>
          </a:xfrm>
          <a:prstGeom prst="rect">
            <a:avLst/>
          </a:prstGeom>
        </p:spPr>
      </p:pic>
      <p:sp>
        <p:nvSpPr>
          <p:cNvPr id="120" name="CustomShape 1"/>
          <p:cNvSpPr/>
          <p:nvPr/>
        </p:nvSpPr>
        <p:spPr>
          <a:xfrm>
            <a:off x="152280" y="533520"/>
            <a:ext cx="8915400" cy="1143000"/>
          </a:xfrm>
          <a:prstGeom prst="rect">
            <a:avLst/>
          </a:prstGeom>
        </p:spPr>
      </p:sp>
      <p:sp>
        <p:nvSpPr>
          <p:cNvPr id="121" name="CustomShape 2"/>
          <p:cNvSpPr/>
          <p:nvPr/>
        </p:nvSpPr>
        <p:spPr>
          <a:xfrm>
            <a:off x="0" y="320760"/>
            <a:ext cx="9144000" cy="1143000"/>
          </a:xfrm>
          <a:prstGeom prst="rect">
            <a:avLst/>
          </a:prstGeom>
        </p:spPr>
        <p:txBody>
          <a:bodyPr anchor="ctr" bIns="45000" lIns="90000" rIns="90000" tIns="450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Banks </a:t>
            </a:r>
            <a:r>
              <a:rPr b="1" i="1" lang="en-US" sz="3000">
                <a:solidFill>
                  <a:srgbClr val="ff3300"/>
                </a:solidFill>
                <a:latin typeface="Verdana"/>
              </a:rPr>
              <a:t>lend</a:t>
            </a:r>
            <a:r>
              <a:rPr b="1" i="1" lang="en-US" sz="3000">
                <a:solidFill>
                  <a:srgbClr val="ff3300"/>
                </a:solidFill>
                <a:latin typeface="Verdana"/>
              </a:rPr>
              <a:t> </a:t>
            </a:r>
            <a:r>
              <a:rPr b="1" lang="en-US" sz="3000">
                <a:solidFill>
                  <a:srgbClr val="ff3300"/>
                </a:solidFill>
                <a:latin typeface="Verdana"/>
              </a:rPr>
              <a:t>money</a:t>
            </a:r>
            <a:r>
              <a:rPr b="1" i="1" lang="en-US" sz="3000">
                <a:solidFill>
                  <a:srgbClr val="ff3300"/>
                </a:solidFill>
                <a:latin typeface="Verdana"/>
              </a:rPr>
              <a:t> </a:t>
            </a:r>
            <a:r>
              <a:rPr b="1" lang="en-US" sz="3000">
                <a:solidFill>
                  <a:srgbClr val="ff3300"/>
                </a:solidFill>
                <a:latin typeface="Verdana"/>
              </a:rPr>
              <a:t>into existence</a:t>
            </a:r>
            <a:endParaRPr/>
          </a:p>
        </p:txBody>
      </p:sp>
      <p:sp>
        <p:nvSpPr>
          <p:cNvPr id="122" name="CustomShape 3"/>
          <p:cNvSpPr/>
          <p:nvPr/>
        </p:nvSpPr>
        <p:spPr>
          <a:xfrm>
            <a:off x="638280" y="1513800"/>
            <a:ext cx="4572000" cy="126036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000000"/>
                </a:solidFill>
                <a:latin typeface="Arial"/>
              </a:rPr>
              <a:t>    </a:t>
            </a:r>
            <a:r>
              <a:rPr b="1" lang="en-US" sz="3000">
                <a:solidFill>
                  <a:srgbClr val="000000"/>
                </a:solidFill>
                <a:latin typeface="Arial"/>
              </a:rPr>
              <a:t>Money </a:t>
            </a:r>
            <a:r>
              <a:rPr b="1" i="1" lang="en-US" sz="3000">
                <a:solidFill>
                  <a:srgbClr val="000000"/>
                </a:solidFill>
                <a:latin typeface="Arial"/>
              </a:rPr>
              <a:t>Creators</a:t>
            </a:r>
            <a:endParaRPr/>
          </a:p>
        </p:txBody>
      </p:sp>
      <p:sp>
        <p:nvSpPr>
          <p:cNvPr id="123" name="CustomShape 4"/>
          <p:cNvSpPr/>
          <p:nvPr/>
        </p:nvSpPr>
        <p:spPr>
          <a:xfrm>
            <a:off x="911160" y="5079960"/>
            <a:ext cx="4345200" cy="5526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000000"/>
                </a:solidFill>
                <a:latin typeface="Arial"/>
              </a:rPr>
              <a:t>Money          Users</a:t>
            </a:r>
            <a:endParaRPr/>
          </a:p>
        </p:txBody>
      </p:sp>
      <p:sp>
        <p:nvSpPr>
          <p:cNvPr id="124" name="CustomShape 5"/>
          <p:cNvSpPr/>
          <p:nvPr/>
        </p:nvSpPr>
        <p:spPr>
          <a:xfrm>
            <a:off x="3081240" y="3881520"/>
            <a:ext cx="1695600" cy="628560"/>
          </a:xfrm>
          <a:prstGeom prst="rect">
            <a:avLst/>
          </a:prstGeom>
        </p:spPr>
      </p:sp>
      <p:sp>
        <p:nvSpPr>
          <p:cNvPr id="125" name="Line 6"/>
          <p:cNvSpPr/>
          <p:nvPr/>
        </p:nvSpPr>
        <p:spPr>
          <a:xfrm>
            <a:off x="2457360" y="3027240"/>
            <a:ext cx="0" cy="2176560"/>
          </a:xfrm>
          <a:prstGeom prst="line">
            <a:avLst/>
          </a:prstGeom>
          <a:ln w="63360">
            <a:solidFill>
              <a:srgbClr val="ff0000"/>
            </a:solidFill>
            <a:miter/>
            <a:tailEnd len="med" type="triangle" w="med"/>
          </a:ln>
        </p:spPr>
      </p:sp>
      <p:pic>
        <p:nvPicPr>
          <p:cNvPr descr="" id="12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03480" y="4068720"/>
            <a:ext cx="166680" cy="357120"/>
          </a:xfrm>
          <a:prstGeom prst="rect">
            <a:avLst/>
          </a:prstGeom>
        </p:spPr>
      </p:pic>
      <p:pic>
        <p:nvPicPr>
          <p:cNvPr descr="" id="12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17600" y="4068720"/>
            <a:ext cx="166680" cy="357120"/>
          </a:xfrm>
          <a:prstGeom prst="rect">
            <a:avLst/>
          </a:prstGeom>
        </p:spPr>
      </p:pic>
      <p:pic>
        <p:nvPicPr>
          <p:cNvPr descr="" id="128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336760" y="4068720"/>
            <a:ext cx="168480" cy="357120"/>
          </a:xfrm>
          <a:prstGeom prst="rect">
            <a:avLst/>
          </a:prstGeom>
        </p:spPr>
      </p:pic>
      <p:pic>
        <p:nvPicPr>
          <p:cNvPr descr="" id="129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449440" y="4068720"/>
            <a:ext cx="168480" cy="357120"/>
          </a:xfrm>
          <a:prstGeom prst="rect">
            <a:avLst/>
          </a:prstGeom>
        </p:spPr>
      </p:pic>
      <p:pic>
        <p:nvPicPr>
          <p:cNvPr descr="" id="130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2536920" y="4068720"/>
            <a:ext cx="169920" cy="357120"/>
          </a:xfrm>
          <a:prstGeom prst="rect">
            <a:avLst/>
          </a:prstGeom>
        </p:spPr>
      </p:pic>
      <p:pic>
        <p:nvPicPr>
          <p:cNvPr descr="" id="131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2085840" y="4417920"/>
            <a:ext cx="166680" cy="355680"/>
          </a:xfrm>
          <a:prstGeom prst="rect">
            <a:avLst/>
          </a:prstGeom>
        </p:spPr>
      </p:pic>
      <p:pic>
        <p:nvPicPr>
          <p:cNvPr descr="" id="132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2200320" y="4417920"/>
            <a:ext cx="166680" cy="355680"/>
          </a:xfrm>
          <a:prstGeom prst="rect">
            <a:avLst/>
          </a:prstGeom>
        </p:spPr>
      </p:pic>
      <p:pic>
        <p:nvPicPr>
          <p:cNvPr descr="" id="133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2311560" y="4419720"/>
            <a:ext cx="166680" cy="357120"/>
          </a:xfrm>
          <a:prstGeom prst="rect">
            <a:avLst/>
          </a:prstGeom>
        </p:spPr>
      </p:pic>
      <p:pic>
        <p:nvPicPr>
          <p:cNvPr descr="" id="134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2425680" y="4419720"/>
            <a:ext cx="166680" cy="357120"/>
          </a:xfrm>
          <a:prstGeom prst="rect">
            <a:avLst/>
          </a:prstGeom>
        </p:spPr>
      </p:pic>
      <p:pic>
        <p:nvPicPr>
          <p:cNvPr descr="" id="135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2527200" y="4419720"/>
            <a:ext cx="168480" cy="357120"/>
          </a:xfrm>
          <a:prstGeom prst="rect">
            <a:avLst/>
          </a:prstGeom>
        </p:spPr>
      </p:pic>
      <p:sp>
        <p:nvSpPr>
          <p:cNvPr id="136" name="Line 7"/>
          <p:cNvSpPr/>
          <p:nvPr/>
        </p:nvSpPr>
        <p:spPr>
          <a:xfrm flipV="1">
            <a:off x="3708360" y="2995200"/>
            <a:ext cx="0" cy="2148120"/>
          </a:xfrm>
          <a:prstGeom prst="line">
            <a:avLst/>
          </a:prstGeom>
          <a:ln w="63360">
            <a:solidFill>
              <a:srgbClr val="ff0000"/>
            </a:solidFill>
            <a:miter/>
            <a:tailEnd len="med" type="triangle" w="med"/>
          </a:ln>
        </p:spPr>
      </p:sp>
      <p:pic>
        <p:nvPicPr>
          <p:cNvPr descr="" id="137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3444840" y="4003560"/>
            <a:ext cx="168480" cy="302760"/>
          </a:xfrm>
          <a:prstGeom prst="rect">
            <a:avLst/>
          </a:prstGeom>
        </p:spPr>
      </p:pic>
      <p:pic>
        <p:nvPicPr>
          <p:cNvPr descr="" id="138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3559320" y="4003560"/>
            <a:ext cx="168120" cy="302760"/>
          </a:xfrm>
          <a:prstGeom prst="rect">
            <a:avLst/>
          </a:prstGeom>
        </p:spPr>
      </p:pic>
      <p:pic>
        <p:nvPicPr>
          <p:cNvPr descr="" id="139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3679920" y="4003560"/>
            <a:ext cx="169920" cy="302760"/>
          </a:xfrm>
          <a:prstGeom prst="rect">
            <a:avLst/>
          </a:prstGeom>
        </p:spPr>
      </p:pic>
      <p:pic>
        <p:nvPicPr>
          <p:cNvPr descr="" id="140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792600" y="4003560"/>
            <a:ext cx="169920" cy="302760"/>
          </a:xfrm>
          <a:prstGeom prst="rect">
            <a:avLst/>
          </a:prstGeom>
        </p:spPr>
      </p:pic>
      <p:pic>
        <p:nvPicPr>
          <p:cNvPr descr="" id="141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79720" y="4003560"/>
            <a:ext cx="169920" cy="302760"/>
          </a:xfrm>
          <a:prstGeom prst="rect">
            <a:avLst/>
          </a:prstGeom>
        </p:spPr>
      </p:pic>
      <p:pic>
        <p:nvPicPr>
          <p:cNvPr descr="" id="142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3427560" y="4323600"/>
            <a:ext cx="168120" cy="305640"/>
          </a:xfrm>
          <a:prstGeom prst="rect">
            <a:avLst/>
          </a:prstGeom>
        </p:spPr>
      </p:pic>
      <p:pic>
        <p:nvPicPr>
          <p:cNvPr descr="" id="143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41680" y="4323600"/>
            <a:ext cx="168480" cy="305640"/>
          </a:xfrm>
          <a:prstGeom prst="rect">
            <a:avLst/>
          </a:prstGeom>
        </p:spPr>
      </p:pic>
      <p:pic>
        <p:nvPicPr>
          <p:cNvPr descr="" id="144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3652920" y="4323600"/>
            <a:ext cx="168120" cy="305640"/>
          </a:xfrm>
          <a:prstGeom prst="rect">
            <a:avLst/>
          </a:prstGeom>
        </p:spPr>
      </p:pic>
      <p:pic>
        <p:nvPicPr>
          <p:cNvPr descr="" id="145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3767040" y="4323600"/>
            <a:ext cx="168480" cy="305640"/>
          </a:xfrm>
          <a:prstGeom prst="rect">
            <a:avLst/>
          </a:prstGeom>
        </p:spPr>
      </p:pic>
      <p:pic>
        <p:nvPicPr>
          <p:cNvPr descr="" id="146" name=""/>
          <p:cNvPicPr/>
          <p:nvPr/>
        </p:nvPicPr>
        <p:blipFill>
          <a:blip r:embed="rId21"/>
          <a:stretch>
            <a:fillRect/>
          </a:stretch>
        </p:blipFill>
        <p:spPr>
          <a:xfrm>
            <a:off x="3868560" y="4323600"/>
            <a:ext cx="169920" cy="305640"/>
          </a:xfrm>
          <a:prstGeom prst="rect">
            <a:avLst/>
          </a:prstGeom>
        </p:spPr>
      </p:pic>
      <p:pic>
        <p:nvPicPr>
          <p:cNvPr descr="" id="147" name=""/>
          <p:cNvPicPr/>
          <p:nvPr/>
        </p:nvPicPr>
        <p:blipFill>
          <a:blip r:embed="rId22">
            <a:lum bright="-42000"/>
          </a:blip>
          <a:stretch>
            <a:fillRect/>
          </a:stretch>
        </p:blipFill>
        <p:spPr>
          <a:xfrm>
            <a:off x="4060800" y="4200120"/>
            <a:ext cx="169920" cy="305640"/>
          </a:xfrm>
          <a:prstGeom prst="rect">
            <a:avLst/>
          </a:prstGeom>
        </p:spPr>
      </p:pic>
      <p:pic>
        <p:nvPicPr>
          <p:cNvPr descr="" id="148" name=""/>
          <p:cNvPicPr/>
          <p:nvPr/>
        </p:nvPicPr>
        <p:blipFill>
          <a:blip r:embed="rId23">
            <a:lum bright="-42000"/>
          </a:blip>
          <a:stretch>
            <a:fillRect/>
          </a:stretch>
        </p:blipFill>
        <p:spPr>
          <a:xfrm>
            <a:off x="4175280" y="4200120"/>
            <a:ext cx="169560" cy="305640"/>
          </a:xfrm>
          <a:prstGeom prst="rect">
            <a:avLst/>
          </a:prstGeom>
        </p:spPr>
      </p:pic>
      <p:sp>
        <p:nvSpPr>
          <p:cNvPr id="149" name="CustomShape 8"/>
          <p:cNvSpPr/>
          <p:nvPr/>
        </p:nvSpPr>
        <p:spPr>
          <a:xfrm>
            <a:off x="3975120" y="4079880"/>
            <a:ext cx="461880" cy="493560"/>
          </a:xfrm>
          <a:prstGeom prst="ellipse">
            <a:avLst/>
          </a:prstGeom>
          <a:ln w="31680">
            <a:solidFill>
              <a:srgbClr val="800000"/>
            </a:solidFill>
            <a:miter/>
          </a:ln>
        </p:spPr>
      </p:sp>
      <p:sp>
        <p:nvSpPr>
          <p:cNvPr id="150" name="CustomShape 9"/>
          <p:cNvSpPr/>
          <p:nvPr/>
        </p:nvSpPr>
        <p:spPr>
          <a:xfrm flipV="1">
            <a:off x="4400640" y="3732480"/>
            <a:ext cx="788760" cy="460440"/>
          </a:xfrm>
          <a:prstGeom prst="rect">
            <a:avLst/>
          </a:prstGeom>
          <a:ln w="31680">
            <a:solidFill>
              <a:srgbClr val="800000"/>
            </a:solidFill>
            <a:miter/>
          </a:ln>
        </p:spPr>
      </p:sp>
      <p:sp>
        <p:nvSpPr>
          <p:cNvPr id="151" name="CustomShape 10"/>
          <p:cNvSpPr/>
          <p:nvPr/>
        </p:nvSpPr>
        <p:spPr>
          <a:xfrm>
            <a:off x="4971960" y="2908440"/>
            <a:ext cx="3565440" cy="12348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i="1" lang="en-US" sz="3200">
                <a:solidFill>
                  <a:srgbClr val="000000"/>
                </a:solidFill>
              </a:rPr>
              <a:t>The need for </a:t>
            </a:r>
            <a:r>
              <a:rPr i="1" lang="en-US" sz="3200">
                <a:solidFill>
                  <a:srgbClr val="800000"/>
                </a:solidFill>
              </a:rPr>
              <a:t>interest</a:t>
            </a:r>
            <a:r>
              <a:rPr i="1" lang="en-US" sz="3200">
                <a:solidFill>
                  <a:srgbClr val="000000"/>
                </a:solidFill>
              </a:rPr>
              <a:t> increases total debt exponentially...</a:t>
            </a:r>
            <a:endParaRPr/>
          </a:p>
        </p:txBody>
      </p:sp>
      <p:sp>
        <p:nvSpPr>
          <p:cNvPr id="152" name="CustomShape 11"/>
          <p:cNvSpPr/>
          <p:nvPr/>
        </p:nvSpPr>
        <p:spPr>
          <a:xfrm>
            <a:off x="0" y="6061680"/>
            <a:ext cx="9144000" cy="6397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i="1" lang="en-US" sz="3200">
                <a:solidFill>
                  <a:srgbClr val="000080"/>
                </a:solidFill>
              </a:rPr>
              <a:t>Money use = debt     Increases exponentially</a:t>
            </a:r>
            <a:endParaRPr/>
          </a:p>
        </p:txBody>
      </p:sp>
      <p:sp>
        <p:nvSpPr>
          <p:cNvPr id="153" name="CustomShape 12"/>
          <p:cNvSpPr/>
          <p:nvPr/>
        </p:nvSpPr>
        <p:spPr>
          <a:xfrm>
            <a:off x="5943600" y="274680"/>
            <a:ext cx="3038400" cy="260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  <a:hlinkClick r:id="rId24"/>
              </a:rPr>
              <a:t>http://www.moneyasdebt.net</a:t>
            </a:r>
            <a:endParaRPr/>
          </a:p>
        </p:txBody>
      </p:sp>
      <p:pic>
        <p:nvPicPr>
          <p:cNvPr descr="" id="154" name=""/>
          <p:cNvPicPr/>
          <p:nvPr/>
        </p:nvPicPr>
        <p:blipFill>
          <a:blip r:embed="rId25"/>
          <a:stretch>
            <a:fillRect/>
          </a:stretch>
        </p:blipFill>
        <p:spPr>
          <a:xfrm>
            <a:off x="2635200" y="5103720"/>
            <a:ext cx="966960" cy="549360"/>
          </a:xfrm>
          <a:prstGeom prst="rect">
            <a:avLst/>
          </a:prstGeom>
        </p:spPr>
      </p:pic>
    </p:spTree>
  </p:cSld>
  <p:timing>
    <p:tnLst>
      <p:par>
        <p:cTn dur="indefinite" id="3" nodeType="tmRoot" restart="never">
          <p:childTnLst>
            <p:seq>
              <p:cTn dur="indefinite" id="4" nodeType="mainSeq">
                <p:childTnLst>
                  <p:par>
                    <p:cTn dur="indefinite" fill="hold" id="5">
                      <p:stCondLst>
                        <p:cond delay="indefinite"/>
                      </p:stCondLst>
                      <p:childTnLst>
                        <p:par>
                          <p:cTn dur="indefinite" fill="hold" id="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7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9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-100000">
                                          <p:val>
                                            <p:strVal val="#ppt_x"/>
                                          </p:val>
                                        </p:tav>
                                        <p:tav tm="-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10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-100000">
                                          <p:val>
                                            <p:strVal val="0-#ppt_h/2"/>
                                          </p:val>
                                        </p:tav>
                                        <p:tav tm="-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1">
                      <p:stCondLst>
                        <p:cond delay="indefinite"/>
                      </p:stCondLst>
                      <p:childTnLst>
                        <p:par>
                          <p:cTn dur="indefinite" fill="hold" id="1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dur="500" fill="hold" id="15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-100000">
                                          <p:val>
                                            <p:strVal val="#ppt_x"/>
                                          </p:val>
                                        </p:tav>
                                        <p:tav tm="-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500" fill="hold" id="16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-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-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17">
                      <p:stCondLst>
                        <p:cond delay="indefinite"/>
                      </p:stCondLst>
                      <p:childTnLst>
                        <p:par>
                          <p:cTn dur="indefinite" fill="hold" id="1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3">
                      <p:stCondLst>
                        <p:cond delay="indefinite"/>
                      </p:stCondLst>
                      <p:childTnLst>
                        <p:par>
                          <p:cTn dur="indefinite" fill="hold" id="2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27">
                      <p:stCondLst>
                        <p:cond delay="indefinite"/>
                      </p:stCondLst>
                      <p:childTnLst>
                        <p:par>
                          <p:cTn dur="indefinite" fill="hold" id="2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187280" y="2381400"/>
            <a:ext cx="6120000" cy="213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What am I good at that is useful for other people, especially those in my immediate vicinty?”</a:t>
            </a:r>
            <a:endParaRPr/>
          </a:p>
        </p:txBody>
      </p:sp>
      <p:sp>
        <p:nvSpPr>
          <p:cNvPr id="410" name="CustomShape 2"/>
          <p:cNvSpPr/>
          <p:nvPr/>
        </p:nvSpPr>
        <p:spPr>
          <a:xfrm>
            <a:off x="914400" y="2144880"/>
            <a:ext cx="7315200" cy="2787480"/>
          </a:xfrm>
          <a:prstGeom prst="wedgeRoundRectCallout">
            <a:avLst>
              <a:gd fmla="val -3891" name="adj1"/>
              <a:gd fmla="val 25928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11" name="CustomShape 3"/>
          <p:cNvSpPr/>
          <p:nvPr/>
        </p:nvSpPr>
        <p:spPr>
          <a:xfrm>
            <a:off x="1477800" y="2452680"/>
            <a:ext cx="6120000" cy="21304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Does it matter that most people spend large parts of their lives doing things that they are not personally interested in?”</a:t>
            </a:r>
            <a:endParaRPr/>
          </a:p>
        </p:txBody>
      </p:sp>
      <p:sp>
        <p:nvSpPr>
          <p:cNvPr id="412" name="CustomShape 4"/>
          <p:cNvSpPr/>
          <p:nvPr/>
        </p:nvSpPr>
        <p:spPr>
          <a:xfrm>
            <a:off x="1260360" y="465120"/>
            <a:ext cx="635976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Questioning assumptions</a:t>
            </a:r>
            <a:endParaRPr/>
          </a:p>
        </p:txBody>
      </p:sp>
      <p:sp>
        <p:nvSpPr>
          <p:cNvPr id="413" name="CustomShape 5"/>
          <p:cNvSpPr/>
          <p:nvPr/>
        </p:nvSpPr>
        <p:spPr>
          <a:xfrm>
            <a:off x="487440" y="5800680"/>
            <a:ext cx="8109000" cy="60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Would you rather work for love or money?</a:t>
            </a:r>
            <a:endParaRPr/>
          </a:p>
        </p:txBody>
      </p:sp>
    </p:spTree>
  </p:cSld>
  <p:timing>
    <p:tnLst>
      <p:par>
        <p:cTn dur="indefinite" id="451" nodeType="tmRoot" restart="never">
          <p:childTnLst>
            <p:seq>
              <p:cTn dur="indefinite" id="452" nodeType="mainSeq">
                <p:childTnLst>
                  <p:par>
                    <p:cTn dur="indefinite" fill="hold" id="453">
                      <p:stCondLst>
                        <p:cond delay="indefinite"/>
                      </p:stCondLst>
                      <p:childTnLst>
                        <p:par>
                          <p:cTn dur="indefinite" fill="hold" id="45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5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 flipV="1">
            <a:off x="1135080" y="2264040"/>
            <a:ext cx="6316560" cy="2305080"/>
          </a:xfrm>
          <a:prstGeom prst="wedgeRoundRectCallout">
            <a:avLst>
              <a:gd fmla="val 30485" name="adj1"/>
              <a:gd fmla="val 1220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15" name="CustomShape 2"/>
          <p:cNvSpPr/>
          <p:nvPr/>
        </p:nvSpPr>
        <p:spPr>
          <a:xfrm>
            <a:off x="1260000" y="2591280"/>
            <a:ext cx="611964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Are people </a:t>
            </a:r>
            <a:r>
              <a:rPr i="1" lang="en-US" sz="3600">
                <a:solidFill>
                  <a:srgbClr val="000000"/>
                </a:solidFill>
              </a:rPr>
              <a:t>naturally </a:t>
            </a:r>
            <a:r>
              <a:rPr lang="en-US" sz="3600">
                <a:solidFill>
                  <a:srgbClr val="000000"/>
                </a:solidFill>
              </a:rPr>
              <a:t>lazy...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or is laziness a reaction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en-US" sz="3600">
                <a:solidFill>
                  <a:srgbClr val="000000"/>
                </a:solidFill>
              </a:rPr>
              <a:t>to boring work?”</a:t>
            </a:r>
            <a:endParaRPr/>
          </a:p>
        </p:txBody>
      </p:sp>
      <p:sp>
        <p:nvSpPr>
          <p:cNvPr id="416" name="CustomShape 3"/>
          <p:cNvSpPr/>
          <p:nvPr/>
        </p:nvSpPr>
        <p:spPr>
          <a:xfrm>
            <a:off x="678960" y="465120"/>
            <a:ext cx="758952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What do you most enjoy </a:t>
            </a:r>
            <a:r>
              <a:rPr b="1" i="1" lang="en-GB" sz="3000">
                <a:solidFill>
                  <a:srgbClr val="ff0000"/>
                </a:solidFill>
                <a:latin typeface="Verdana"/>
                <a:ea typeface="굴림"/>
              </a:rPr>
              <a:t>giving</a:t>
            </a: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?</a:t>
            </a:r>
            <a:endParaRPr/>
          </a:p>
        </p:txBody>
      </p:sp>
    </p:spTree>
  </p:cSld>
  <p:timing>
    <p:tnLst>
      <p:par>
        <p:cTn dur="indefinite" id="457" nodeType="tmRoot" restart="never">
          <p:childTnLst>
            <p:seq>
              <p:cTn id="458" nodeType="mainSeq">
                <p:childTnLst>
                  <p:par>
                    <p:cTn fill="freeze" id="459">
                      <p:stCondLst>
                        <p:cond delay="indefinite"/>
                      </p:stCondLst>
                      <p:childTnLst>
                        <p:par>
                          <p:cTn fill="freeze" id="46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6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46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 flipV="1">
            <a:off x="1920240" y="2411280"/>
            <a:ext cx="5029200" cy="2068560"/>
          </a:xfrm>
          <a:prstGeom prst="wedgeRoundRectCallout">
            <a:avLst>
              <a:gd fmla="val 34279" name="adj1"/>
              <a:gd fmla="val 435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18" name="CustomShape 2"/>
          <p:cNvSpPr/>
          <p:nvPr/>
        </p:nvSpPr>
        <p:spPr>
          <a:xfrm>
            <a:off x="1404000" y="2519640"/>
            <a:ext cx="611964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Does money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00"/>
                </a:solidFill>
              </a:rPr>
              <a:t>dis</a:t>
            </a:r>
            <a:r>
              <a:rPr lang="en-US" sz="3600">
                <a:solidFill>
                  <a:srgbClr val="000000"/>
                </a:solidFill>
              </a:rPr>
              <a:t>courage or </a:t>
            </a:r>
            <a:r>
              <a:rPr i="1" lang="en-US" sz="3600">
                <a:solidFill>
                  <a:srgbClr val="000000"/>
                </a:solidFill>
              </a:rPr>
              <a:t>en</a:t>
            </a:r>
            <a:r>
              <a:rPr lang="en-US" sz="3600">
                <a:solidFill>
                  <a:srgbClr val="000000"/>
                </a:solidFill>
              </a:rPr>
              <a:t>courage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greed ?”</a:t>
            </a:r>
            <a:endParaRPr/>
          </a:p>
        </p:txBody>
      </p:sp>
      <p:sp>
        <p:nvSpPr>
          <p:cNvPr id="419" name="CustomShape 3"/>
          <p:cNvSpPr/>
          <p:nvPr/>
        </p:nvSpPr>
        <p:spPr>
          <a:xfrm>
            <a:off x="1260360" y="465120"/>
            <a:ext cx="635976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Rethinking  Money</a:t>
            </a:r>
            <a:endParaRPr/>
          </a:p>
        </p:txBody>
      </p:sp>
      <p:sp>
        <p:nvSpPr>
          <p:cNvPr id="420" name="CustomShape 4"/>
          <p:cNvSpPr/>
          <p:nvPr/>
        </p:nvSpPr>
        <p:spPr>
          <a:xfrm>
            <a:off x="595440" y="5619600"/>
            <a:ext cx="8109000" cy="60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“</a:t>
            </a:r>
            <a:r>
              <a:rPr i="1" lang="en-US" sz="3600">
                <a:solidFill>
                  <a:srgbClr val="000080"/>
                </a:solidFill>
              </a:rPr>
              <a:t>He who loves money never has enough.”</a:t>
            </a:r>
            <a:endParaRPr/>
          </a:p>
        </p:txBody>
      </p:sp>
    </p:spTree>
  </p:cSld>
  <p:timing>
    <p:tnLst>
      <p:par>
        <p:cTn dur="indefinite" id="465" nodeType="tmRoot" restart="never">
          <p:childTnLst>
            <p:seq>
              <p:cTn dur="indefinite" id="466" nodeType="mainSeq">
                <p:childTnLst>
                  <p:par>
                    <p:cTn dur="indefinite" fill="hold" id="467">
                      <p:stCondLst>
                        <p:cond delay="indefinite"/>
                      </p:stCondLst>
                      <p:childTnLst>
                        <p:par>
                          <p:cTn dur="indefinite" fill="hold" id="46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6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47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4280" y="712800"/>
            <a:ext cx="8915400" cy="1143000"/>
          </a:xfrm>
          <a:prstGeom prst="rect">
            <a:avLst/>
          </a:prstGeom>
        </p:spPr>
      </p:sp>
      <p:sp>
        <p:nvSpPr>
          <p:cNvPr id="422" name="CustomShape 2"/>
          <p:cNvSpPr/>
          <p:nvPr/>
        </p:nvSpPr>
        <p:spPr>
          <a:xfrm>
            <a:off x="612720" y="455760"/>
            <a:ext cx="3419640" cy="10047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800">
                <a:solidFill>
                  <a:srgbClr val="008000"/>
                </a:solidFill>
                <a:latin typeface="Verdana"/>
              </a:rPr>
              <a:t>PLAY</a:t>
            </a:r>
            <a:endParaRPr/>
          </a:p>
        </p:txBody>
      </p:sp>
      <p:sp>
        <p:nvSpPr>
          <p:cNvPr id="423" name="CustomShape 3"/>
          <p:cNvSpPr/>
          <p:nvPr/>
        </p:nvSpPr>
        <p:spPr>
          <a:xfrm>
            <a:off x="684360" y="4791240"/>
            <a:ext cx="3600360" cy="12049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  <a:latin typeface="Verdana"/>
              </a:rPr>
              <a:t>Gift Economy</a:t>
            </a:r>
            <a:endParaRPr/>
          </a:p>
        </p:txBody>
      </p:sp>
      <p:sp>
        <p:nvSpPr>
          <p:cNvPr id="424" name="CustomShape 4"/>
          <p:cNvSpPr/>
          <p:nvPr/>
        </p:nvSpPr>
        <p:spPr>
          <a:xfrm>
            <a:off x="4429080" y="455760"/>
            <a:ext cx="4206960" cy="10047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800">
                <a:solidFill>
                  <a:srgbClr val="ff0000"/>
                </a:solidFill>
                <a:latin typeface="Verdana"/>
              </a:rPr>
              <a:t>WORK</a:t>
            </a:r>
            <a:endParaRPr/>
          </a:p>
        </p:txBody>
      </p:sp>
      <p:sp>
        <p:nvSpPr>
          <p:cNvPr id="425" name="CustomShape 5"/>
          <p:cNvSpPr/>
          <p:nvPr/>
        </p:nvSpPr>
        <p:spPr>
          <a:xfrm>
            <a:off x="4897440" y="4791240"/>
            <a:ext cx="3635280" cy="15904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  <a:latin typeface="Verdana"/>
              </a:rPr>
              <a:t>Bu</a:t>
            </a:r>
            <a:r>
              <a:rPr b="1" lang="en-US" sz="2600">
                <a:solidFill>
                  <a:srgbClr val="000000"/>
                </a:solidFill>
                <a:latin typeface="Verdana"/>
              </a:rPr>
              <a:t>$</a:t>
            </a:r>
            <a:r>
              <a:rPr b="1" lang="en-US" sz="2800">
                <a:solidFill>
                  <a:srgbClr val="000000"/>
                </a:solidFill>
                <a:latin typeface="Verdana"/>
              </a:rPr>
              <a:t>ine</a:t>
            </a:r>
            <a:r>
              <a:rPr b="1" lang="en-US" sz="2600">
                <a:solidFill>
                  <a:srgbClr val="000000"/>
                </a:solidFill>
                <a:latin typeface="Verdana"/>
              </a:rPr>
              <a:t>$$</a:t>
            </a:r>
            <a:endParaRPr/>
          </a:p>
        </p:txBody>
      </p:sp>
      <p:pic>
        <p:nvPicPr>
          <p:cNvPr descr="" id="4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57600" y="1735200"/>
            <a:ext cx="4206960" cy="3475080"/>
          </a:xfrm>
          <a:prstGeom prst="rect">
            <a:avLst/>
          </a:prstGeom>
        </p:spPr>
      </p:pic>
      <p:sp>
        <p:nvSpPr>
          <p:cNvPr id="427" name="CustomShape 6"/>
          <p:cNvSpPr/>
          <p:nvPr/>
        </p:nvSpPr>
        <p:spPr>
          <a:xfrm>
            <a:off x="476280" y="1530360"/>
            <a:ext cx="3771720" cy="3697200"/>
          </a:xfrm>
          <a:prstGeom prst="rect">
            <a:avLst/>
          </a:prstGeom>
          <a:blipFill>
            <a:blip r:embed="rId2"/>
          </a:blipFill>
        </p:spPr>
        <p:txBody>
          <a:bodyPr anchor="ctr" bIns="46800" lIns="90000" rIns="90000" tIns="46800"/>
          <a:p>
            <a:pPr algn="ctr">
              <a:buFont typeface="StarSymbol"/>
              <a:buChar char=""/>
            </a:pPr>
            <a:r>
              <a:rPr lang="en-US" sz="2400"/>
              <a:t>`</a:t>
            </a:r>
            <a:endParaRPr/>
          </a:p>
        </p:txBody>
      </p:sp>
      <p:sp>
        <p:nvSpPr>
          <p:cNvPr id="428" name="CustomShape 7"/>
          <p:cNvSpPr/>
          <p:nvPr/>
        </p:nvSpPr>
        <p:spPr>
          <a:xfrm>
            <a:off x="15840" y="5915160"/>
            <a:ext cx="8947080" cy="6728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buFont typeface="StarSymbol"/>
              <a:buChar char=""/>
            </a:pPr>
            <a:r>
              <a:rPr i="1" lang="en-GB" sz="3200">
                <a:solidFill>
                  <a:srgbClr val="000080"/>
                </a:solidFill>
                <a:ea typeface="굴림"/>
              </a:rPr>
              <a:t>More play less work?</a:t>
            </a:r>
            <a:endParaRPr/>
          </a:p>
        </p:txBody>
      </p:sp>
    </p:spTree>
  </p:cSld>
  <p:timing>
    <p:tnLst>
      <p:par>
        <p:cTn dur="indefinite" id="473" nodeType="tmRoot" restart="never">
          <p:childTnLst>
            <p:seq>
              <p:cTn dur="indefinite" id="474" nodeType="mainSeq">
                <p:childTnLst>
                  <p:par>
                    <p:cTn dur="indefinite" fill="hold" id="475">
                      <p:stCondLst>
                        <p:cond delay="indefinite"/>
                      </p:stCondLst>
                      <p:childTnLst>
                        <p:par>
                          <p:cTn dur="indefinite" fill="hold" id="47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7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79">
                      <p:stCondLst>
                        <p:cond delay="indefinite"/>
                      </p:stCondLst>
                      <p:childTnLst>
                        <p:par>
                          <p:cTn dur="indefinite" fill="hold" id="48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8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1260360" y="465120"/>
            <a:ext cx="635976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Your calling?</a:t>
            </a:r>
            <a:endParaRPr/>
          </a:p>
        </p:txBody>
      </p:sp>
      <p:sp>
        <p:nvSpPr>
          <p:cNvPr id="430" name="CustomShape 2"/>
          <p:cNvSpPr/>
          <p:nvPr/>
        </p:nvSpPr>
        <p:spPr>
          <a:xfrm>
            <a:off x="1189080" y="2193840"/>
            <a:ext cx="6583320" cy="1098720"/>
          </a:xfrm>
          <a:prstGeom prst="wedgeRoundRectCallout">
            <a:avLst>
              <a:gd fmla="val -5296" name="adj1"/>
              <a:gd fmla="val 19433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31" name="CustomShape 3"/>
          <p:cNvSpPr/>
          <p:nvPr/>
        </p:nvSpPr>
        <p:spPr>
          <a:xfrm>
            <a:off x="1368360" y="2452680"/>
            <a:ext cx="6120000" cy="16207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Who do I </a:t>
            </a:r>
            <a:r>
              <a:rPr i="1" lang="en-US" sz="3600">
                <a:solidFill>
                  <a:srgbClr val="000000"/>
                </a:solidFill>
              </a:rPr>
              <a:t>like</a:t>
            </a:r>
            <a:r>
              <a:rPr lang="en-US" sz="3600">
                <a:solidFill>
                  <a:srgbClr val="000000"/>
                </a:solidFill>
              </a:rPr>
              <a:t> working with?”</a:t>
            </a:r>
            <a:endParaRPr/>
          </a:p>
        </p:txBody>
      </p:sp>
      <p:sp>
        <p:nvSpPr>
          <p:cNvPr id="432" name="CustomShape 4"/>
          <p:cNvSpPr/>
          <p:nvPr/>
        </p:nvSpPr>
        <p:spPr>
          <a:xfrm flipV="1">
            <a:off x="1006560" y="4716360"/>
            <a:ext cx="7040520" cy="1044720"/>
          </a:xfrm>
          <a:prstGeom prst="wedgeRoundRectCallout">
            <a:avLst>
              <a:gd fmla="val 27818" name="adj1"/>
              <a:gd fmla="val 14149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33" name="CustomShape 5"/>
          <p:cNvSpPr/>
          <p:nvPr/>
        </p:nvSpPr>
        <p:spPr>
          <a:xfrm>
            <a:off x="468360" y="4967280"/>
            <a:ext cx="795636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What work do I find satisfying?”</a:t>
            </a:r>
            <a:endParaRPr/>
          </a:p>
        </p:txBody>
      </p:sp>
      <p:sp>
        <p:nvSpPr>
          <p:cNvPr id="434" name="CustomShape 6"/>
          <p:cNvSpPr/>
          <p:nvPr/>
        </p:nvSpPr>
        <p:spPr>
          <a:xfrm>
            <a:off x="1335240" y="6041880"/>
            <a:ext cx="6400800" cy="5256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buFont typeface="StarSymbol"/>
              <a:buChar char=""/>
            </a:pPr>
            <a:r>
              <a:rPr i="1" lang="en-GB" sz="2800">
                <a:solidFill>
                  <a:srgbClr val="000080"/>
                </a:solidFill>
                <a:ea typeface="굴림"/>
              </a:rPr>
              <a:t>Understand our parts of the whole</a:t>
            </a:r>
            <a:endParaRPr/>
          </a:p>
        </p:txBody>
      </p:sp>
      <p:sp>
        <p:nvSpPr>
          <p:cNvPr id="435" name="CustomShape 7"/>
          <p:cNvSpPr/>
          <p:nvPr/>
        </p:nvSpPr>
        <p:spPr>
          <a:xfrm>
            <a:off x="731880" y="3556080"/>
            <a:ext cx="7680240" cy="5252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buFont typeface="StarSymbol"/>
              <a:buChar char=""/>
            </a:pPr>
            <a:r>
              <a:rPr i="1" lang="en-GB" sz="2800">
                <a:solidFill>
                  <a:srgbClr val="000080"/>
                </a:solidFill>
                <a:ea typeface="굴림"/>
              </a:rPr>
              <a:t>Try different things with/for different people</a:t>
            </a:r>
            <a:endParaRPr/>
          </a:p>
        </p:txBody>
      </p:sp>
    </p:spTree>
  </p:cSld>
  <p:timing>
    <p:tnLst>
      <p:par>
        <p:cTn dur="indefinite" id="483" nodeType="tmRoot" restart="never">
          <p:childTnLst>
            <p:seq>
              <p:cTn dur="indefinite" id="484" nodeType="mainSeq">
                <p:childTnLst>
                  <p:par>
                    <p:cTn dur="indefinite" fill="hold" id="485">
                      <p:stCondLst>
                        <p:cond delay="indefinite"/>
                      </p:stCondLst>
                      <p:childTnLst>
                        <p:par>
                          <p:cTn dur="indefinite" fill="hold" id="48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8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48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72720" y="609120"/>
            <a:ext cx="9070920" cy="11433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Important Questions</a:t>
            </a:r>
            <a:endParaRPr/>
          </a:p>
        </p:txBody>
      </p:sp>
      <p:sp>
        <p:nvSpPr>
          <p:cNvPr id="437" name="CustomShape 2"/>
          <p:cNvSpPr/>
          <p:nvPr/>
        </p:nvSpPr>
        <p:spPr>
          <a:xfrm>
            <a:off x="1295280" y="2021040"/>
            <a:ext cx="6120000" cy="213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What am I good at that is useful for other people, especially those in my immediate vicinty?”</a:t>
            </a:r>
            <a:endParaRPr/>
          </a:p>
        </p:txBody>
      </p:sp>
      <p:sp>
        <p:nvSpPr>
          <p:cNvPr id="438" name="CustomShape 3"/>
          <p:cNvSpPr/>
          <p:nvPr/>
        </p:nvSpPr>
        <p:spPr>
          <a:xfrm>
            <a:off x="1463040" y="1784520"/>
            <a:ext cx="5760720" cy="2463480"/>
          </a:xfrm>
          <a:prstGeom prst="wedgeRoundRectCallout">
            <a:avLst>
              <a:gd fmla="val -6577" name="adj1"/>
              <a:gd fmla="val 21887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39" name="CustomShape 4"/>
          <p:cNvSpPr/>
          <p:nvPr/>
        </p:nvSpPr>
        <p:spPr>
          <a:xfrm>
            <a:off x="1297080" y="2021040"/>
            <a:ext cx="6119640" cy="213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What am I good at that is useful for other people, especially those in my immediate vicinity?”</a:t>
            </a:r>
            <a:endParaRPr/>
          </a:p>
        </p:txBody>
      </p:sp>
      <p:sp>
        <p:nvSpPr>
          <p:cNvPr id="440" name="CustomShape 5"/>
          <p:cNvSpPr/>
          <p:nvPr/>
        </p:nvSpPr>
        <p:spPr>
          <a:xfrm flipV="1">
            <a:off x="396720" y="4716360"/>
            <a:ext cx="8499600" cy="1403280"/>
          </a:xfrm>
          <a:prstGeom prst="wedgeRoundRectCallout">
            <a:avLst>
              <a:gd fmla="val 24157" name="adj1"/>
              <a:gd fmla="val -9579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41" name="CustomShape 6"/>
          <p:cNvSpPr/>
          <p:nvPr/>
        </p:nvSpPr>
        <p:spPr>
          <a:xfrm>
            <a:off x="1440000" y="4859280"/>
            <a:ext cx="6119640" cy="1111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What do I </a:t>
            </a:r>
            <a:r>
              <a:rPr i="1" lang="en-US" sz="3600">
                <a:solidFill>
                  <a:srgbClr val="000000"/>
                </a:solidFill>
              </a:rPr>
              <a:t>need </a:t>
            </a:r>
            <a:r>
              <a:rPr lang="en-US" sz="3600">
                <a:solidFill>
                  <a:srgbClr val="000000"/>
                </a:solidFill>
              </a:rPr>
              <a:t>to allow me to help others?”</a:t>
            </a:r>
            <a:endParaRPr/>
          </a:p>
        </p:txBody>
      </p:sp>
    </p:spTree>
  </p:cSld>
  <p:timing>
    <p:tnLst>
      <p:par>
        <p:cTn dur="indefinite" id="491" nodeType="tmRoot" restart="never">
          <p:childTnLst>
            <p:seq>
              <p:cTn dur="indefinite" id="492" nodeType="mainSeq">
                <p:childTnLst>
                  <p:par>
                    <p:cTn dur="indefinite" fill="hold" id="493">
                      <p:stCondLst>
                        <p:cond delay="indefinite"/>
                      </p:stCondLst>
                      <p:childTnLst>
                        <p:par>
                          <p:cTn dur="indefinite" fill="hold" id="49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9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4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1260360" y="609480"/>
            <a:ext cx="635976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0000"/>
                </a:solidFill>
                <a:latin typeface="Verdana"/>
                <a:ea typeface="굴림"/>
              </a:rPr>
              <a:t>Rethinking </a:t>
            </a:r>
            <a:r>
              <a:rPr b="1" i="1" lang="en-GB" sz="3000">
                <a:solidFill>
                  <a:srgbClr val="ff0000"/>
                </a:solidFill>
                <a:latin typeface="Verdana"/>
                <a:ea typeface="굴림"/>
              </a:rPr>
              <a:t>needs</a:t>
            </a:r>
            <a:endParaRPr/>
          </a:p>
        </p:txBody>
      </p:sp>
      <p:sp>
        <p:nvSpPr>
          <p:cNvPr id="443" name="CustomShape 2"/>
          <p:cNvSpPr/>
          <p:nvPr/>
        </p:nvSpPr>
        <p:spPr>
          <a:xfrm>
            <a:off x="396720" y="1711800"/>
            <a:ext cx="8499600" cy="1051560"/>
          </a:xfrm>
          <a:prstGeom prst="wedgeRoundRectCallout">
            <a:avLst>
              <a:gd fmla="val -5391" name="adj1"/>
              <a:gd fmla="val 34928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44" name="CustomShape 3"/>
          <p:cNvSpPr/>
          <p:nvPr/>
        </p:nvSpPr>
        <p:spPr>
          <a:xfrm>
            <a:off x="539640" y="1948320"/>
            <a:ext cx="8396280" cy="11048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How much do </a:t>
            </a:r>
            <a:r>
              <a:rPr lang="en-US" sz="3600" u="sng">
                <a:solidFill>
                  <a:srgbClr val="000000"/>
                </a:solidFill>
              </a:rPr>
              <a:t>we</a:t>
            </a:r>
            <a:r>
              <a:rPr lang="en-US" sz="3600">
                <a:solidFill>
                  <a:srgbClr val="000000"/>
                </a:solidFill>
              </a:rPr>
              <a:t>*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i="1" lang="en-US" sz="3600">
                <a:solidFill>
                  <a:srgbClr val="000000"/>
                </a:solidFill>
              </a:rPr>
              <a:t>need</a:t>
            </a:r>
            <a:r>
              <a:rPr lang="en-US" sz="3600">
                <a:solidFill>
                  <a:srgbClr val="000000"/>
                </a:solidFill>
              </a:rPr>
              <a:t>?”</a:t>
            </a:r>
            <a:endParaRPr/>
          </a:p>
        </p:txBody>
      </p:sp>
      <p:sp>
        <p:nvSpPr>
          <p:cNvPr id="445" name="CustomShape 4"/>
          <p:cNvSpPr/>
          <p:nvPr/>
        </p:nvSpPr>
        <p:spPr>
          <a:xfrm>
            <a:off x="704880" y="5851440"/>
            <a:ext cx="7799400" cy="60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Stock up, plan ahead!</a:t>
            </a:r>
            <a:endParaRPr/>
          </a:p>
        </p:txBody>
      </p:sp>
      <p:sp>
        <p:nvSpPr>
          <p:cNvPr id="446" name="CustomShape 5"/>
          <p:cNvSpPr/>
          <p:nvPr/>
        </p:nvSpPr>
        <p:spPr>
          <a:xfrm>
            <a:off x="684720" y="3460680"/>
            <a:ext cx="8396280" cy="60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How much of our own food do we grow?”</a:t>
            </a:r>
            <a:endParaRPr/>
          </a:p>
        </p:txBody>
      </p:sp>
      <p:sp>
        <p:nvSpPr>
          <p:cNvPr id="447" name="CustomShape 6"/>
          <p:cNvSpPr/>
          <p:nvPr/>
        </p:nvSpPr>
        <p:spPr>
          <a:xfrm>
            <a:off x="541800" y="3224160"/>
            <a:ext cx="8499240" cy="1530720"/>
          </a:xfrm>
          <a:prstGeom prst="wedgeRoundRectCallout">
            <a:avLst>
              <a:gd fmla="val 23118" name="adj1"/>
              <a:gd fmla="val 30614" name="adj2"/>
            </a:avLst>
          </a:prstGeom>
          <a:solidFill>
            <a:srgbClr val="aecf00"/>
          </a:solidFill>
          <a:ln w="9360">
            <a:solidFill>
              <a:srgbClr val="000000"/>
            </a:solidFill>
            <a:round/>
          </a:ln>
        </p:spPr>
      </p:sp>
      <p:sp>
        <p:nvSpPr>
          <p:cNvPr id="448" name="CustomShape 7"/>
          <p:cNvSpPr/>
          <p:nvPr/>
        </p:nvSpPr>
        <p:spPr>
          <a:xfrm>
            <a:off x="684720" y="3460680"/>
            <a:ext cx="8396280" cy="600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“</a:t>
            </a:r>
            <a:r>
              <a:rPr lang="en-US" sz="3600">
                <a:solidFill>
                  <a:srgbClr val="000000"/>
                </a:solidFill>
              </a:rPr>
              <a:t>How much of our own food do we grow?</a:t>
            </a:r>
            <a:endParaRPr/>
          </a:p>
          <a:p>
            <a:pPr algn="ctr">
              <a:lnSpc>
                <a:spcPct val="93000"/>
              </a:lnSpc>
              <a:buSzPct val="45000"/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What about water? Energy?”</a:t>
            </a:r>
            <a:endParaRPr/>
          </a:p>
        </p:txBody>
      </p:sp>
    </p:spTree>
  </p:cSld>
  <p:timing>
    <p:tnLst>
      <p:par>
        <p:cTn dur="indefinite" id="499" nodeType="tmRoot" restart="never">
          <p:childTnLst>
            <p:seq>
              <p:cTn dur="indefinite" id="500" nodeType="mainSeq">
                <p:childTnLst>
                  <p:par>
                    <p:cTn dur="indefinite" fill="hold" id="501">
                      <p:stCondLst>
                        <p:cond delay="indefinite"/>
                      </p:stCondLst>
                      <p:childTnLst>
                        <p:par>
                          <p:cTn dur="indefinite" fill="hold" id="502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50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4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450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451" name="CustomShape 2"/>
          <p:cNvSpPr/>
          <p:nvPr/>
        </p:nvSpPr>
        <p:spPr>
          <a:xfrm>
            <a:off x="0" y="979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Who are </a:t>
            </a:r>
            <a:r>
              <a:rPr b="1" i="1" lang="en-US" sz="5400">
                <a:solidFill>
                  <a:srgbClr val="000000"/>
                </a:solidFill>
                <a:latin typeface="Georgia"/>
              </a:rPr>
              <a:t>WE</a:t>
            </a:r>
            <a:r>
              <a:rPr b="1" lang="en-US" sz="5400">
                <a:solidFill>
                  <a:srgbClr val="000000"/>
                </a:solidFill>
                <a:latin typeface="Georgia"/>
              </a:rPr>
              <a:t>...?</a:t>
            </a:r>
            <a:endParaRPr/>
          </a:p>
        </p:txBody>
      </p:sp>
      <p:sp>
        <p:nvSpPr>
          <p:cNvPr id="452" name="CustomShape 3"/>
          <p:cNvSpPr/>
          <p:nvPr/>
        </p:nvSpPr>
        <p:spPr>
          <a:xfrm>
            <a:off x="-201600" y="3065400"/>
            <a:ext cx="9969480" cy="393228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53" name="CustomShape 4"/>
          <p:cNvSpPr/>
          <p:nvPr/>
        </p:nvSpPr>
        <p:spPr>
          <a:xfrm>
            <a:off x="3513240" y="3313080"/>
            <a:ext cx="5460840" cy="38433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US" sz="3000">
                <a:solidFill>
                  <a:srgbClr val="ff0000"/>
                </a:solidFill>
              </a:rPr>
              <a:t> “</a:t>
            </a:r>
            <a:r>
              <a:rPr b="1" i="1" lang="en-US" sz="3000">
                <a:solidFill>
                  <a:srgbClr val="ff0000"/>
                </a:solidFill>
              </a:rPr>
              <a:t>Dare to think.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US" sz="3000">
                <a:solidFill>
                  <a:srgbClr val="ff0000"/>
                </a:solidFill>
              </a:rPr>
              <a:t>And to dare to go with the truth. And to dare to really love completely.”</a:t>
            </a:r>
            <a:endParaRPr/>
          </a:p>
        </p:txBody>
      </p:sp>
      <p:sp>
        <p:nvSpPr>
          <p:cNvPr id="454" name="CustomShape 5"/>
          <p:cNvSpPr/>
          <p:nvPr/>
        </p:nvSpPr>
        <p:spPr>
          <a:xfrm>
            <a:off x="4229280" y="5141880"/>
            <a:ext cx="4336920" cy="1903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3000"/>
              </a:lnSpc>
              <a:buFont typeface="StarSymbol"/>
              <a:buChar char=""/>
            </a:pP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lang="en-US" sz="3200">
                <a:solidFill>
                  <a:srgbClr val="000000"/>
                </a:solidFill>
              </a:rPr>
              <a:t>Buckminster Fuller, 20</a:t>
            </a:r>
            <a:r>
              <a:rPr b="1" lang="en-US" sz="3200">
                <a:solidFill>
                  <a:srgbClr val="000000"/>
                </a:solidFill>
              </a:rPr>
              <a:t>th</a:t>
            </a:r>
            <a:r>
              <a:rPr b="1" lang="en-US" sz="3200">
                <a:solidFill>
                  <a:srgbClr val="000000"/>
                </a:solidFill>
              </a:rPr>
              <a:t> Century Visionary</a:t>
            </a:r>
            <a:endParaRPr/>
          </a:p>
        </p:txBody>
      </p:sp>
      <p:pic>
        <p:nvPicPr>
          <p:cNvPr descr="" id="45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-252360" y="3065400"/>
            <a:ext cx="3657600" cy="3962520"/>
          </a:xfrm>
          <a:prstGeom prst="rect">
            <a:avLst/>
          </a:prstGeom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7" name="CustomShape 1"/>
          <p:cNvSpPr/>
          <p:nvPr/>
        </p:nvSpPr>
        <p:spPr>
          <a:xfrm>
            <a:off x="-6480" y="0"/>
            <a:ext cx="9150480" cy="6858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58" name="CustomShape 2"/>
          <p:cNvSpPr/>
          <p:nvPr/>
        </p:nvSpPr>
        <p:spPr>
          <a:xfrm>
            <a:off x="8099280" y="5562720"/>
            <a:ext cx="1044720" cy="1295280"/>
          </a:xfrm>
          <a:prstGeom prst="rect">
            <a:avLst/>
          </a:prstGeom>
          <a:blipFill>
            <a:blip r:embed="rId2"/>
          </a:blipFill>
        </p:spPr>
        <p:txBody>
          <a:bodyPr anchor="ctr" bIns="46800" lIns="90000" rIns="90000" tIns="46800"/>
          <a:p>
            <a:pPr algn="ctr">
              <a:buFont typeface="StarSymbol"/>
              <a:buChar char=""/>
            </a:pPr>
            <a:r>
              <a:rPr lang="en-US" sz="2400"/>
              <a:t>`</a:t>
            </a:r>
            <a:endParaRPr/>
          </a:p>
        </p:txBody>
      </p:sp>
      <p:sp>
        <p:nvSpPr>
          <p:cNvPr id="459" name="CustomShape 3"/>
          <p:cNvSpPr/>
          <p:nvPr/>
        </p:nvSpPr>
        <p:spPr>
          <a:xfrm>
            <a:off x="1096920" y="1572840"/>
            <a:ext cx="6950160" cy="3127680"/>
          </a:xfrm>
          <a:prstGeom prst="wedgeRoundRectCallout">
            <a:avLst>
              <a:gd fmla="val 22884" name="adj1"/>
              <a:gd fmla="val 30999" name="adj2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</p:sp>
      <p:sp>
        <p:nvSpPr>
          <p:cNvPr id="460" name="CustomShape 4"/>
          <p:cNvSpPr/>
          <p:nvPr/>
        </p:nvSpPr>
        <p:spPr>
          <a:xfrm>
            <a:off x="1281240" y="1572840"/>
            <a:ext cx="6730920" cy="37256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US" sz="3200">
                <a:solidFill>
                  <a:srgbClr val="000000"/>
                </a:solidFill>
                <a:latin typeface="Times New Roman"/>
              </a:rPr>
              <a:t>“</a:t>
            </a:r>
            <a:r>
              <a:rPr b="1" lang="en-US" sz="3200">
                <a:solidFill>
                  <a:srgbClr val="000000"/>
                </a:solidFill>
                <a:latin typeface="Times New Roman"/>
              </a:rPr>
              <a:t>We shall endeavour by our righteous acting not to leave the earth any longer intangled unto our children, by self-seeking proprietors;    But to leave it </a:t>
            </a:r>
            <a:r>
              <a:rPr b="1" lang="en-US" sz="3200">
                <a:solidFill>
                  <a:srgbClr val="ff0000"/>
                </a:solidFill>
                <a:latin typeface="Times New Roman"/>
              </a:rPr>
              <a:t>a free store-house,   and common treasury to all</a:t>
            </a:r>
            <a:r>
              <a:rPr b="1" lang="en-US" sz="3200">
                <a:solidFill>
                  <a:srgbClr val="000000"/>
                </a:solidFill>
                <a:latin typeface="Times New Roman"/>
              </a:rPr>
              <a:t>.”</a:t>
            </a:r>
            <a:endParaRPr/>
          </a:p>
        </p:txBody>
      </p:sp>
      <p:sp>
        <p:nvSpPr>
          <p:cNvPr id="461" name="TextShape 5"/>
          <p:cNvSpPr txBox="1"/>
          <p:nvPr/>
        </p:nvSpPr>
        <p:spPr>
          <a:xfrm>
            <a:off x="127440" y="6071400"/>
            <a:ext cx="8007840" cy="6008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93000"/>
              </a:lnSpc>
            </a:pPr>
            <a:r>
              <a:rPr b="1" lang="en-US" sz="2800">
                <a:solidFill>
                  <a:srgbClr val="000080"/>
                </a:solidFill>
              </a:rPr>
              <a:t>Gerard Winstanley,  </a:t>
            </a:r>
            <a:r>
              <a:rPr lang="en-US" sz="2800">
                <a:solidFill>
                  <a:srgbClr val="000080"/>
                </a:solidFill>
              </a:rPr>
              <a:t>17</a:t>
            </a:r>
            <a:r>
              <a:rPr lang="en-US" sz="2800">
                <a:solidFill>
                  <a:srgbClr val="000080"/>
                </a:solidFill>
              </a:rPr>
              <a:t>th </a:t>
            </a:r>
            <a:r>
              <a:rPr lang="en-US" sz="2800">
                <a:solidFill>
                  <a:srgbClr val="000080"/>
                </a:solidFill>
              </a:rPr>
              <a:t>Century religious reformer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82520" y="-274680"/>
            <a:ext cx="9509040" cy="740736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027840" y="2533680"/>
            <a:ext cx="1104840" cy="2324160"/>
          </a:xfrm>
          <a:prstGeom prst="rect">
            <a:avLst/>
          </a:prstGeom>
        </p:spPr>
      </p:pic>
      <p:pic>
        <p:nvPicPr>
          <p:cNvPr descr="" id="15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68680" y="3975120"/>
            <a:ext cx="677880" cy="422280"/>
          </a:xfrm>
          <a:prstGeom prst="rect">
            <a:avLst/>
          </a:prstGeom>
        </p:spPr>
      </p:pic>
      <p:sp>
        <p:nvSpPr>
          <p:cNvPr id="158" name="CustomShape 1"/>
          <p:cNvSpPr/>
          <p:nvPr/>
        </p:nvSpPr>
        <p:spPr>
          <a:xfrm>
            <a:off x="152280" y="533520"/>
            <a:ext cx="8915400" cy="1143000"/>
          </a:xfrm>
          <a:prstGeom prst="rect">
            <a:avLst/>
          </a:prstGeom>
        </p:spPr>
      </p:sp>
      <p:sp>
        <p:nvSpPr>
          <p:cNvPr id="159" name="CustomShape 2"/>
          <p:cNvSpPr/>
          <p:nvPr/>
        </p:nvSpPr>
        <p:spPr>
          <a:xfrm>
            <a:off x="0" y="355680"/>
            <a:ext cx="9144000" cy="11430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3000">
                <a:solidFill>
                  <a:srgbClr val="ff3300"/>
                </a:solidFill>
                <a:latin typeface="Verdana"/>
              </a:rPr>
              <a:t>More for you = less for me</a:t>
            </a:r>
            <a:endParaRPr/>
          </a:p>
        </p:txBody>
      </p:sp>
      <p:sp>
        <p:nvSpPr>
          <p:cNvPr id="160" name="CustomShape 3"/>
          <p:cNvSpPr/>
          <p:nvPr/>
        </p:nvSpPr>
        <p:spPr>
          <a:xfrm>
            <a:off x="1952640" y="4282920"/>
            <a:ext cx="2001960" cy="6098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</a:rPr>
              <a:t>$1</a:t>
            </a:r>
            <a:endParaRPr/>
          </a:p>
        </p:txBody>
      </p:sp>
      <p:sp>
        <p:nvSpPr>
          <p:cNvPr id="161" name="CustomShape 4"/>
          <p:cNvSpPr/>
          <p:nvPr/>
        </p:nvSpPr>
        <p:spPr>
          <a:xfrm>
            <a:off x="1952640" y="4282920"/>
            <a:ext cx="2001960" cy="60984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</a:rPr>
              <a:t>$2</a:t>
            </a:r>
            <a:endParaRPr/>
          </a:p>
        </p:txBody>
      </p:sp>
      <p:sp>
        <p:nvSpPr>
          <p:cNvPr id="162" name="CustomShape 5"/>
          <p:cNvSpPr/>
          <p:nvPr/>
        </p:nvSpPr>
        <p:spPr>
          <a:xfrm>
            <a:off x="4724280" y="4319640"/>
            <a:ext cx="2001960" cy="60948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</a:rPr>
              <a:t>$2</a:t>
            </a:r>
            <a:endParaRPr/>
          </a:p>
        </p:txBody>
      </p:sp>
      <p:sp>
        <p:nvSpPr>
          <p:cNvPr id="163" name="CustomShape 6"/>
          <p:cNvSpPr/>
          <p:nvPr/>
        </p:nvSpPr>
        <p:spPr>
          <a:xfrm>
            <a:off x="4724280" y="4319640"/>
            <a:ext cx="2001960" cy="609480"/>
          </a:xfrm>
          <a:prstGeom prst="rect">
            <a:avLst/>
          </a:prstGeom>
        </p:spPr>
        <p:txBody>
          <a:bodyPr bIns="45000" lIns="90000" rIns="90000" tIns="10404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</a:rPr>
              <a:t>$1</a:t>
            </a:r>
            <a:endParaRPr/>
          </a:p>
        </p:txBody>
      </p:sp>
      <p:pic>
        <p:nvPicPr>
          <p:cNvPr descr="" id="16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643040" y="2535120"/>
            <a:ext cx="1096920" cy="2309760"/>
          </a:xfrm>
          <a:prstGeom prst="rect">
            <a:avLst/>
          </a:prstGeom>
        </p:spPr>
      </p:pic>
      <p:pic>
        <p:nvPicPr>
          <p:cNvPr descr="" id="165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668680" y="3543480"/>
            <a:ext cx="677880" cy="421920"/>
          </a:xfrm>
          <a:prstGeom prst="rect">
            <a:avLst/>
          </a:prstGeom>
        </p:spPr>
      </p:pic>
      <p:sp>
        <p:nvSpPr>
          <p:cNvPr id="166" name="CustomShape 7"/>
          <p:cNvSpPr/>
          <p:nvPr/>
        </p:nvSpPr>
        <p:spPr>
          <a:xfrm>
            <a:off x="3108240" y="54000"/>
            <a:ext cx="5857920" cy="31428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93000"/>
              </a:lnSpc>
              <a:buFont typeface="StarSymbol"/>
              <a:buChar char=""/>
            </a:pPr>
            <a:r>
              <a:rPr lang="en-US" sz="1200">
                <a:solidFill>
                  <a:srgbClr val="ccccff"/>
                </a:solidFill>
              </a:rPr>
              <a:t>http://www.altruists.org/ideas/economics/problems/the_money_system/zero-sum/</a:t>
            </a:r>
            <a:endParaRPr/>
          </a:p>
        </p:txBody>
      </p:sp>
      <p:sp>
        <p:nvSpPr>
          <p:cNvPr id="167" name="CustomShape 8"/>
          <p:cNvSpPr/>
          <p:nvPr/>
        </p:nvSpPr>
        <p:spPr>
          <a:xfrm>
            <a:off x="88920" y="5892840"/>
            <a:ext cx="9010800" cy="568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600">
                <a:solidFill>
                  <a:srgbClr val="000080"/>
                </a:solidFill>
              </a:rPr>
              <a:t>Money naturalizes competition</a:t>
            </a:r>
            <a:endParaRPr/>
          </a:p>
        </p:txBody>
      </p:sp>
    </p:spTree>
  </p:cSld>
  <p:timing>
    <p:tnLst>
      <p:par>
        <p:cTn dur="indefinite" id="31" nodeType="tmRoot" restart="never">
          <p:childTnLst>
            <p:seq>
              <p:cTn dur="indefinite" id="32" nodeType="mainSeq">
                <p:childTnLst>
                  <p:par>
                    <p:cTn dur="indefinite" fill="hold" id="33">
                      <p:stCondLst>
                        <p:cond delay="indefinite"/>
                      </p:stCondLst>
                      <p:childTnLst>
                        <p:par>
                          <p:cTn dur="indefinite" fill="hold" id="34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37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dur="indefinite" fill="hold" id="3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0" nodeType="afterEffect" presetClass="path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dur="indefinite" fill="hold" id="41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2" nodeType="after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4">
                      <p:stCondLst>
                        <p:cond delay="indefinite"/>
                      </p:stCondLst>
                      <p:childTnLst>
                        <p:par>
                          <p:cTn dur="indefinite" fill="hold" id="45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6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dur="indefinite" fill="hold" id="48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9" nodeType="afterEffect" presetClass="path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dur="indefinite" fill="hold" id="50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51" nodeType="after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dur="indefinite" fill="hold" id="5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54" nodeType="after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56">
                      <p:stCondLst>
                        <p:cond delay="indefinite"/>
                      </p:stCondLst>
                      <p:childTnLst>
                        <p:par>
                          <p:cTn dur="indefinite" fill="hold" id="57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5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3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17720" y="2563200"/>
            <a:ext cx="5156280" cy="3108240"/>
          </a:xfrm>
          <a:prstGeom prst="rect">
            <a:avLst/>
          </a:prstGeom>
        </p:spPr>
      </p:pic>
      <p:sp>
        <p:nvSpPr>
          <p:cNvPr id="169" name="CustomShape 1"/>
          <p:cNvSpPr/>
          <p:nvPr/>
        </p:nvSpPr>
        <p:spPr>
          <a:xfrm>
            <a:off x="-593640" y="878040"/>
            <a:ext cx="10118520" cy="419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lnSpc>
                <a:spcPct val="102000"/>
              </a:lnSpc>
              <a:buFont typeface="StarSymbol"/>
              <a:buChar char=""/>
            </a:pPr>
            <a:r>
              <a:rPr b="1" lang="en-GB" sz="3000">
                <a:solidFill>
                  <a:srgbClr val="ff3300"/>
                </a:solidFill>
                <a:latin typeface="Verdana"/>
                <a:ea typeface="굴림"/>
              </a:rPr>
              <a:t>Money  ≈  Work done?</a:t>
            </a:r>
            <a:endParaRPr/>
          </a:p>
        </p:txBody>
      </p:sp>
      <p:sp>
        <p:nvSpPr>
          <p:cNvPr id="170" name="CustomShape 2"/>
          <p:cNvSpPr/>
          <p:nvPr/>
        </p:nvSpPr>
        <p:spPr>
          <a:xfrm>
            <a:off x="1302480" y="1764720"/>
            <a:ext cx="6259320" cy="546120"/>
          </a:xfrm>
          <a:prstGeom prst="rect">
            <a:avLst/>
          </a:prstGeom>
        </p:spPr>
        <p:txBody>
          <a:bodyPr bIns="45000" lIns="90000" rIns="90000" tIns="104040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Rich</a:t>
            </a:r>
            <a:endParaRPr/>
          </a:p>
        </p:txBody>
      </p:sp>
      <p:sp>
        <p:nvSpPr>
          <p:cNvPr id="171" name="CustomShape 3"/>
          <p:cNvSpPr/>
          <p:nvPr/>
        </p:nvSpPr>
        <p:spPr>
          <a:xfrm>
            <a:off x="1278360" y="5886000"/>
            <a:ext cx="7944120" cy="977760"/>
          </a:xfrm>
          <a:prstGeom prst="rect">
            <a:avLst/>
          </a:prstGeom>
        </p:spPr>
        <p:txBody>
          <a:bodyPr bIns="45000" lIns="90000" rIns="90000" tIns="104040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US" sz="3600">
                <a:solidFill>
                  <a:srgbClr val="000000"/>
                </a:solidFill>
              </a:rPr>
              <a:t>Poor</a:t>
            </a:r>
            <a:endParaRPr/>
          </a:p>
        </p:txBody>
      </p:sp>
      <p:sp>
        <p:nvSpPr>
          <p:cNvPr id="172" name="CustomShape 4"/>
          <p:cNvSpPr/>
          <p:nvPr/>
        </p:nvSpPr>
        <p:spPr>
          <a:xfrm>
            <a:off x="2307240" y="5965200"/>
            <a:ext cx="6691320" cy="547920"/>
          </a:xfrm>
          <a:prstGeom prst="rect">
            <a:avLst/>
          </a:prstGeom>
        </p:spPr>
        <p:txBody>
          <a:bodyPr bIns="45000" lIns="90000" rIns="90000" tIns="94320"/>
          <a:p>
            <a:pPr>
              <a:lnSpc>
                <a:spcPct val="87000"/>
              </a:lnSpc>
              <a:buFont typeface="StarSymbol"/>
              <a:buChar char=""/>
            </a:pPr>
            <a:r>
              <a:rPr i="1" lang="en-US" sz="3000">
                <a:solidFill>
                  <a:srgbClr val="000080"/>
                </a:solidFill>
              </a:rPr>
              <a:t>= Lazy, consumptive</a:t>
            </a:r>
            <a:endParaRPr/>
          </a:p>
        </p:txBody>
      </p:sp>
      <p:sp>
        <p:nvSpPr>
          <p:cNvPr id="173" name="CustomShape 5"/>
          <p:cNvSpPr/>
          <p:nvPr/>
        </p:nvSpPr>
        <p:spPr>
          <a:xfrm>
            <a:off x="2227680" y="1860120"/>
            <a:ext cx="5938920" cy="547560"/>
          </a:xfrm>
          <a:prstGeom prst="rect">
            <a:avLst/>
          </a:prstGeom>
        </p:spPr>
        <p:txBody>
          <a:bodyPr bIns="45000" lIns="90000" rIns="90000" tIns="9432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i="1" lang="en-US" sz="3000">
                <a:solidFill>
                  <a:srgbClr val="000080"/>
                </a:solidFill>
              </a:rPr>
              <a:t>= Hard working, clever, productive</a:t>
            </a:r>
            <a:endParaRPr/>
          </a:p>
        </p:txBody>
      </p:sp>
      <p:sp>
        <p:nvSpPr>
          <p:cNvPr id="174" name="CustomShape 6"/>
          <p:cNvSpPr/>
          <p:nvPr/>
        </p:nvSpPr>
        <p:spPr>
          <a:xfrm>
            <a:off x="5668920" y="274680"/>
            <a:ext cx="3262320" cy="317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 sz="1600">
                <a:solidFill>
                  <a:srgbClr val="ccccff"/>
                </a:solidFill>
              </a:rPr>
              <a:t>http://www.unwelcomeguests.net/505</a:t>
            </a:r>
            <a:endParaRPr/>
          </a:p>
        </p:txBody>
      </p:sp>
    </p:spTree>
  </p:cSld>
  <p:timing>
    <p:tnLst>
      <p:par>
        <p:cTn dur="indefinite" id="60" nodeType="tmRoot" restart="never">
          <p:childTnLst>
            <p:seq>
              <p:cTn dur="indefinite" id="61" nodeType="mainSeq">
                <p:childTnLst>
                  <p:par>
                    <p:cTn dur="indefinite" fill="hold" id="62">
                      <p:stCondLst>
                        <p:cond delay="indefinite"/>
                      </p:stCondLst>
                      <p:childTnLst>
                        <p:par>
                          <p:cTn dur="indefinite" fill="hold" id="63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6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6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68">
                      <p:stCondLst>
                        <p:cond delay="indefinite"/>
                      </p:stCondLst>
                      <p:childTnLst>
                        <p:par>
                          <p:cTn dur="indefinite" fill="hold" id="69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7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dur="indefinite" fill="hold" id="7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176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177" name="CustomShape 2"/>
          <p:cNvSpPr/>
          <p:nvPr/>
        </p:nvSpPr>
        <p:spPr>
          <a:xfrm>
            <a:off x="0" y="2527200"/>
            <a:ext cx="9144000" cy="119088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2. Money &amp; 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00"/>
                </a:solidFill>
                <a:latin typeface="Georgia"/>
              </a:rPr>
              <a:t>The Individual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920"/>
            <a:ext cx="9144000" cy="6850080"/>
          </a:xfrm>
          <a:prstGeom prst="rect">
            <a:avLst/>
          </a:prstGeom>
        </p:spPr>
      </p:pic>
      <p:sp>
        <p:nvSpPr>
          <p:cNvPr id="179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</a:ln>
        </p:spPr>
      </p:sp>
      <p:sp>
        <p:nvSpPr>
          <p:cNvPr id="180" name="CustomShape 2"/>
          <p:cNvSpPr/>
          <p:nvPr/>
        </p:nvSpPr>
        <p:spPr>
          <a:xfrm>
            <a:off x="0" y="979560"/>
            <a:ext cx="9144000" cy="11905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Georgia"/>
              </a:rPr>
              <a:t>“</a:t>
            </a:r>
            <a:r>
              <a:rPr b="1" lang="en-US" sz="5400">
                <a:solidFill>
                  <a:srgbClr val="000000"/>
                </a:solidFill>
                <a:latin typeface="Georgia"/>
              </a:rPr>
              <a:t>Economic science”</a:t>
            </a:r>
            <a:endParaRPr/>
          </a:p>
        </p:txBody>
      </p:sp>
      <p:sp>
        <p:nvSpPr>
          <p:cNvPr id="181" name="CustomShape 3"/>
          <p:cNvSpPr/>
          <p:nvPr/>
        </p:nvSpPr>
        <p:spPr>
          <a:xfrm>
            <a:off x="0" y="4932360"/>
            <a:ext cx="9048600" cy="19209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2" name="CustomShape 4"/>
          <p:cNvSpPr/>
          <p:nvPr/>
        </p:nvSpPr>
        <p:spPr>
          <a:xfrm>
            <a:off x="60480" y="4924440"/>
            <a:ext cx="7315200" cy="2068560"/>
          </a:xfrm>
          <a:prstGeom prst="rect">
            <a:avLst/>
          </a:prstGeom>
        </p:spPr>
        <p:txBody>
          <a:bodyPr bIns="45000" lIns="90000" rIns="90000" tIns="73080"/>
          <a:p>
            <a:pPr algn="ctr">
              <a:lnSpc>
                <a:spcPct val="108000"/>
              </a:lnSpc>
              <a:buFont typeface="StarSymbol"/>
              <a:buChar char=""/>
            </a:pPr>
            <a:r>
              <a:rPr b="1" lang="en-US" sz="3200">
                <a:solidFill>
                  <a:srgbClr val="ff0000"/>
                </a:solidFill>
                <a:latin typeface="Times New Roman"/>
              </a:rPr>
              <a:t>         “</a:t>
            </a:r>
            <a:r>
              <a:rPr b="1" lang="en-US" sz="3200">
                <a:solidFill>
                  <a:srgbClr val="ff0000"/>
                </a:solidFill>
                <a:latin typeface="Times New Roman"/>
              </a:rPr>
              <a:t>To economists, the real world           is often a special case.”</a:t>
            </a:r>
            <a:r>
              <a:rPr b="1" i="1" lang="en-US" sz="3200">
                <a:solidFill>
                  <a:srgbClr val="000000"/>
                </a:solidFill>
                <a:latin typeface="Times New Roman"/>
              </a:rPr>
              <a:t>  </a:t>
            </a:r>
            <a:endParaRPr/>
          </a:p>
          <a:p>
            <a:pPr algn="ctr">
              <a:lnSpc>
                <a:spcPct val="93000"/>
              </a:lnSpc>
              <a:buFont typeface="StarSymbol"/>
              <a:buChar char=""/>
            </a:pPr>
            <a:r>
              <a:rPr b="1" i="1" lang="en-GB" sz="3200">
                <a:solidFill>
                  <a:srgbClr val="000000"/>
                </a:solidFill>
              </a:rPr>
              <a:t>Edgar Fiedler</a:t>
            </a:r>
            <a:r>
              <a:rPr i="1" lang="en-GB" sz="3200">
                <a:solidFill>
                  <a:srgbClr val="000000"/>
                </a:solidFill>
              </a:rPr>
              <a:t>, 20</a:t>
            </a:r>
            <a:r>
              <a:rPr i="1" lang="en-GB" sz="3200">
                <a:solidFill>
                  <a:srgbClr val="000000"/>
                </a:solidFill>
              </a:rPr>
              <a:t>th</a:t>
            </a:r>
            <a:r>
              <a:rPr i="1" lang="en-GB" sz="3200">
                <a:solidFill>
                  <a:srgbClr val="000000"/>
                </a:solidFill>
              </a:rPr>
              <a:t> Century Economist</a:t>
            </a:r>
            <a:endParaRPr/>
          </a:p>
        </p:txBody>
      </p:sp>
      <p:pic>
        <p:nvPicPr>
          <p:cNvPr descr="" id="18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69120" y="4940280"/>
            <a:ext cx="1874880" cy="191304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